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62" r:id="rId2"/>
    <p:sldId id="263" r:id="rId3"/>
    <p:sldId id="270" r:id="rId4"/>
    <p:sldId id="272" r:id="rId5"/>
    <p:sldId id="273" r:id="rId6"/>
    <p:sldId id="271" r:id="rId7"/>
    <p:sldId id="268" r:id="rId8"/>
    <p:sldId id="277" r:id="rId9"/>
    <p:sldId id="278" r:id="rId10"/>
    <p:sldId id="279" r:id="rId11"/>
    <p:sldId id="274" r:id="rId12"/>
    <p:sldId id="275" r:id="rId13"/>
    <p:sldId id="276" r:id="rId14"/>
    <p:sldId id="26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4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D7734-C838-481C-B766-6D1049317FB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E7944C0-C310-4B24-8F12-8BAAC1DC8CB6}">
      <dgm:prSet phldrT="[Texto]"/>
      <dgm:spPr/>
      <dgm:t>
        <a:bodyPr/>
        <a:lstStyle/>
        <a:p>
          <a:r>
            <a:rPr lang="pt-BR" dirty="0" smtClean="0"/>
            <a:t>Wi-Fi</a:t>
          </a:r>
          <a:endParaRPr lang="pt-BR" dirty="0"/>
        </a:p>
      </dgm:t>
    </dgm:pt>
    <dgm:pt modelId="{76CAB7A0-F837-4F84-990C-B68DB6D1CBF9}" type="parTrans" cxnId="{9B24AB88-E809-4CAA-87B4-5861B09D1F42}">
      <dgm:prSet/>
      <dgm:spPr/>
      <dgm:t>
        <a:bodyPr/>
        <a:lstStyle/>
        <a:p>
          <a:endParaRPr lang="pt-BR"/>
        </a:p>
      </dgm:t>
    </dgm:pt>
    <dgm:pt modelId="{337FE98E-862D-4A0E-A174-02DE6CA91375}" type="sibTrans" cxnId="{9B24AB88-E809-4CAA-87B4-5861B09D1F42}">
      <dgm:prSet/>
      <dgm:spPr/>
      <dgm:t>
        <a:bodyPr/>
        <a:lstStyle/>
        <a:p>
          <a:endParaRPr lang="pt-BR"/>
        </a:p>
      </dgm:t>
    </dgm:pt>
    <dgm:pt modelId="{84F8746A-C2A8-4DF3-BDFA-FE739159A97D}">
      <dgm:prSet phldrT="[Texto]"/>
      <dgm:spPr/>
      <dgm:t>
        <a:bodyPr/>
        <a:lstStyle/>
        <a:p>
          <a:r>
            <a:rPr lang="pt-BR" dirty="0" err="1" smtClean="0"/>
            <a:t>Microwave</a:t>
          </a:r>
          <a:endParaRPr lang="pt-BR" dirty="0"/>
        </a:p>
      </dgm:t>
    </dgm:pt>
    <dgm:pt modelId="{10354F7D-F190-4523-81E2-B3EECD07BEF9}" type="parTrans" cxnId="{05B5A0E5-7AA8-4FFE-934A-07EF0B2737FE}">
      <dgm:prSet/>
      <dgm:spPr/>
      <dgm:t>
        <a:bodyPr/>
        <a:lstStyle/>
        <a:p>
          <a:endParaRPr lang="pt-BR"/>
        </a:p>
      </dgm:t>
    </dgm:pt>
    <dgm:pt modelId="{0772CE24-1390-431C-95B1-EF86C4EDFAC3}" type="sibTrans" cxnId="{05B5A0E5-7AA8-4FFE-934A-07EF0B2737FE}">
      <dgm:prSet/>
      <dgm:spPr/>
      <dgm:t>
        <a:bodyPr/>
        <a:lstStyle/>
        <a:p>
          <a:endParaRPr lang="pt-BR"/>
        </a:p>
      </dgm:t>
    </dgm:pt>
    <dgm:pt modelId="{09D71ED4-2238-4863-A396-588585C6CC07}">
      <dgm:prSet phldrT="[Texto]"/>
      <dgm:spPr/>
      <dgm:t>
        <a:bodyPr/>
        <a:lstStyle/>
        <a:p>
          <a:r>
            <a:rPr lang="pt-BR" dirty="0" err="1" smtClean="0"/>
            <a:t>Fiber</a:t>
          </a:r>
          <a:r>
            <a:rPr lang="pt-BR" dirty="0" smtClean="0"/>
            <a:t> </a:t>
          </a:r>
          <a:r>
            <a:rPr lang="pt-BR" dirty="0" err="1" smtClean="0"/>
            <a:t>Optic</a:t>
          </a:r>
          <a:endParaRPr lang="pt-BR" dirty="0"/>
        </a:p>
      </dgm:t>
    </dgm:pt>
    <dgm:pt modelId="{E9E0962F-58FA-4719-8DB6-A8B2819F7463}" type="parTrans" cxnId="{EFE6846E-2226-4E2F-BA96-F31DF396A33B}">
      <dgm:prSet/>
      <dgm:spPr/>
      <dgm:t>
        <a:bodyPr/>
        <a:lstStyle/>
        <a:p>
          <a:endParaRPr lang="pt-BR"/>
        </a:p>
      </dgm:t>
    </dgm:pt>
    <dgm:pt modelId="{1FC0444D-7734-463E-AAC2-F18AB74E110E}" type="sibTrans" cxnId="{EFE6846E-2226-4E2F-BA96-F31DF396A33B}">
      <dgm:prSet/>
      <dgm:spPr/>
      <dgm:t>
        <a:bodyPr/>
        <a:lstStyle/>
        <a:p>
          <a:endParaRPr lang="pt-BR"/>
        </a:p>
      </dgm:t>
    </dgm:pt>
    <dgm:pt modelId="{92992EEA-6F0D-41C5-B00F-6425064507A1}">
      <dgm:prSet phldrT="[Texto]"/>
      <dgm:spPr>
        <a:solidFill>
          <a:schemeClr val="accent2"/>
        </a:solidFill>
      </dgm:spPr>
      <dgm:t>
        <a:bodyPr/>
        <a:lstStyle/>
        <a:p>
          <a:r>
            <a:rPr lang="pt-BR" dirty="0" smtClean="0"/>
            <a:t>LED</a:t>
          </a:r>
          <a:endParaRPr lang="pt-BR" dirty="0"/>
        </a:p>
      </dgm:t>
    </dgm:pt>
    <dgm:pt modelId="{49990B22-09FD-44E6-998A-93FC04358B20}" type="parTrans" cxnId="{17CC95FC-773E-47B6-8056-B4CF065ED6F3}">
      <dgm:prSet/>
      <dgm:spPr/>
      <dgm:t>
        <a:bodyPr/>
        <a:lstStyle/>
        <a:p>
          <a:endParaRPr lang="pt-BR"/>
        </a:p>
      </dgm:t>
    </dgm:pt>
    <dgm:pt modelId="{BEB4BFE3-28F8-499F-AE4A-79447C20DB1F}" type="sibTrans" cxnId="{17CC95FC-773E-47B6-8056-B4CF065ED6F3}">
      <dgm:prSet/>
      <dgm:spPr/>
      <dgm:t>
        <a:bodyPr/>
        <a:lstStyle/>
        <a:p>
          <a:endParaRPr lang="pt-BR"/>
        </a:p>
      </dgm:t>
    </dgm:pt>
    <dgm:pt modelId="{76AD9C6B-5564-428F-A111-C5625A8A382F}" type="pres">
      <dgm:prSet presAssocID="{3E4D7734-C838-481C-B766-6D1049317FB7}" presName="Name0" presStyleCnt="0">
        <dgm:presLayoutVars>
          <dgm:dir/>
          <dgm:resizeHandles val="exact"/>
        </dgm:presLayoutVars>
      </dgm:prSet>
      <dgm:spPr/>
    </dgm:pt>
    <dgm:pt modelId="{D471185A-EC67-46CA-8562-B42D96CBE758}" type="pres">
      <dgm:prSet presAssocID="{3E7944C0-C310-4B24-8F12-8BAAC1DC8C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F72CE3-5695-41EF-8FDE-4B8209E3FE54}" type="pres">
      <dgm:prSet presAssocID="{337FE98E-862D-4A0E-A174-02DE6CA91375}" presName="sibTrans" presStyleLbl="sibTrans2D1" presStyleIdx="0" presStyleCnt="3"/>
      <dgm:spPr/>
      <dgm:t>
        <a:bodyPr/>
        <a:lstStyle/>
        <a:p>
          <a:endParaRPr lang="pt-BR"/>
        </a:p>
      </dgm:t>
    </dgm:pt>
    <dgm:pt modelId="{B58DC83C-A95B-4F3C-B299-49C8321E4DBC}" type="pres">
      <dgm:prSet presAssocID="{337FE98E-862D-4A0E-A174-02DE6CA91375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DEC700A7-80DA-44F2-BAA6-7C3A75F33D7C}" type="pres">
      <dgm:prSet presAssocID="{84F8746A-C2A8-4DF3-BDFA-FE739159A97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E34631-D7A4-4F9D-9F58-7E75E9BFC77D}" type="pres">
      <dgm:prSet presAssocID="{0772CE24-1390-431C-95B1-EF86C4EDFAC3}" presName="sibTrans" presStyleLbl="sibTrans2D1" presStyleIdx="1" presStyleCnt="3"/>
      <dgm:spPr/>
      <dgm:t>
        <a:bodyPr/>
        <a:lstStyle/>
        <a:p>
          <a:endParaRPr lang="pt-BR"/>
        </a:p>
      </dgm:t>
    </dgm:pt>
    <dgm:pt modelId="{51B3EB55-8A21-43C2-8467-84AAE3B536BA}" type="pres">
      <dgm:prSet presAssocID="{0772CE24-1390-431C-95B1-EF86C4EDFAC3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042B09A3-844B-4DB3-ADB0-37B92024D94A}" type="pres">
      <dgm:prSet presAssocID="{09D71ED4-2238-4863-A396-588585C6CC07}" presName="node" presStyleLbl="node1" presStyleIdx="2" presStyleCnt="4" custScaleX="932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1015B8-0C62-4039-9787-E64FC05B23D0}" type="pres">
      <dgm:prSet presAssocID="{1FC0444D-7734-463E-AAC2-F18AB74E110E}" presName="sibTrans" presStyleLbl="sibTrans2D1" presStyleIdx="2" presStyleCnt="3"/>
      <dgm:spPr/>
      <dgm:t>
        <a:bodyPr/>
        <a:lstStyle/>
        <a:p>
          <a:endParaRPr lang="pt-BR"/>
        </a:p>
      </dgm:t>
    </dgm:pt>
    <dgm:pt modelId="{F19DB13C-005E-45B9-9C2A-2CDA0D414E8D}" type="pres">
      <dgm:prSet presAssocID="{1FC0444D-7734-463E-AAC2-F18AB74E110E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C2EEBA65-4D6E-4936-AFF0-A62CDA0F703C}" type="pres">
      <dgm:prSet presAssocID="{92992EEA-6F0D-41C5-B00F-6425064507A1}" presName="node" presStyleLbl="node1" presStyleIdx="3" presStyleCnt="4" custScaleX="932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ABE5F5-78A3-44BF-A864-8E75B3476BB0}" type="presOf" srcId="{337FE98E-862D-4A0E-A174-02DE6CA91375}" destId="{B58DC83C-A95B-4F3C-B299-49C8321E4DBC}" srcOrd="1" destOrd="0" presId="urn:microsoft.com/office/officeart/2005/8/layout/process1"/>
    <dgm:cxn modelId="{9A950439-52AF-4FCF-AD92-A14567CE9453}" type="presOf" srcId="{09D71ED4-2238-4863-A396-588585C6CC07}" destId="{042B09A3-844B-4DB3-ADB0-37B92024D94A}" srcOrd="0" destOrd="0" presId="urn:microsoft.com/office/officeart/2005/8/layout/process1"/>
    <dgm:cxn modelId="{C2669EB6-133A-42A0-A4E0-2007C503581F}" type="presOf" srcId="{1FC0444D-7734-463E-AAC2-F18AB74E110E}" destId="{761015B8-0C62-4039-9787-E64FC05B23D0}" srcOrd="0" destOrd="0" presId="urn:microsoft.com/office/officeart/2005/8/layout/process1"/>
    <dgm:cxn modelId="{39DE3F49-AC57-4EB2-8A85-51246583D679}" type="presOf" srcId="{92992EEA-6F0D-41C5-B00F-6425064507A1}" destId="{C2EEBA65-4D6E-4936-AFF0-A62CDA0F703C}" srcOrd="0" destOrd="0" presId="urn:microsoft.com/office/officeart/2005/8/layout/process1"/>
    <dgm:cxn modelId="{17CC95FC-773E-47B6-8056-B4CF065ED6F3}" srcId="{3E4D7734-C838-481C-B766-6D1049317FB7}" destId="{92992EEA-6F0D-41C5-B00F-6425064507A1}" srcOrd="3" destOrd="0" parTransId="{49990B22-09FD-44E6-998A-93FC04358B20}" sibTransId="{BEB4BFE3-28F8-499F-AE4A-79447C20DB1F}"/>
    <dgm:cxn modelId="{9B24AB88-E809-4CAA-87B4-5861B09D1F42}" srcId="{3E4D7734-C838-481C-B766-6D1049317FB7}" destId="{3E7944C0-C310-4B24-8F12-8BAAC1DC8CB6}" srcOrd="0" destOrd="0" parTransId="{76CAB7A0-F837-4F84-990C-B68DB6D1CBF9}" sibTransId="{337FE98E-862D-4A0E-A174-02DE6CA91375}"/>
    <dgm:cxn modelId="{966D6564-FA38-4999-BA28-3F114B5313AB}" type="presOf" srcId="{3E4D7734-C838-481C-B766-6D1049317FB7}" destId="{76AD9C6B-5564-428F-A111-C5625A8A382F}" srcOrd="0" destOrd="0" presId="urn:microsoft.com/office/officeart/2005/8/layout/process1"/>
    <dgm:cxn modelId="{F8EE3C7D-28FE-4B12-A664-3B77FC71F06C}" type="presOf" srcId="{3E7944C0-C310-4B24-8F12-8BAAC1DC8CB6}" destId="{D471185A-EC67-46CA-8562-B42D96CBE758}" srcOrd="0" destOrd="0" presId="urn:microsoft.com/office/officeart/2005/8/layout/process1"/>
    <dgm:cxn modelId="{05B5A0E5-7AA8-4FFE-934A-07EF0B2737FE}" srcId="{3E4D7734-C838-481C-B766-6D1049317FB7}" destId="{84F8746A-C2A8-4DF3-BDFA-FE739159A97D}" srcOrd="1" destOrd="0" parTransId="{10354F7D-F190-4523-81E2-B3EECD07BEF9}" sibTransId="{0772CE24-1390-431C-95B1-EF86C4EDFAC3}"/>
    <dgm:cxn modelId="{A5999734-56C5-4E02-873C-A68B1FF65887}" type="presOf" srcId="{0772CE24-1390-431C-95B1-EF86C4EDFAC3}" destId="{FCE34631-D7A4-4F9D-9F58-7E75E9BFC77D}" srcOrd="0" destOrd="0" presId="urn:microsoft.com/office/officeart/2005/8/layout/process1"/>
    <dgm:cxn modelId="{EFE6846E-2226-4E2F-BA96-F31DF396A33B}" srcId="{3E4D7734-C838-481C-B766-6D1049317FB7}" destId="{09D71ED4-2238-4863-A396-588585C6CC07}" srcOrd="2" destOrd="0" parTransId="{E9E0962F-58FA-4719-8DB6-A8B2819F7463}" sibTransId="{1FC0444D-7734-463E-AAC2-F18AB74E110E}"/>
    <dgm:cxn modelId="{46F52722-4A7E-4FC8-854E-6CC483FD9E93}" type="presOf" srcId="{0772CE24-1390-431C-95B1-EF86C4EDFAC3}" destId="{51B3EB55-8A21-43C2-8467-84AAE3B536BA}" srcOrd="1" destOrd="0" presId="urn:microsoft.com/office/officeart/2005/8/layout/process1"/>
    <dgm:cxn modelId="{089F9313-1B47-43DC-B0A0-E08DAD910556}" type="presOf" srcId="{337FE98E-862D-4A0E-A174-02DE6CA91375}" destId="{F7F72CE3-5695-41EF-8FDE-4B8209E3FE54}" srcOrd="0" destOrd="0" presId="urn:microsoft.com/office/officeart/2005/8/layout/process1"/>
    <dgm:cxn modelId="{EDDC983C-6DC2-4FF9-92D6-FE08F2FE201E}" type="presOf" srcId="{84F8746A-C2A8-4DF3-BDFA-FE739159A97D}" destId="{DEC700A7-80DA-44F2-BAA6-7C3A75F33D7C}" srcOrd="0" destOrd="0" presId="urn:microsoft.com/office/officeart/2005/8/layout/process1"/>
    <dgm:cxn modelId="{63731F7F-D88F-4D17-A831-33413B5DBAE9}" type="presOf" srcId="{1FC0444D-7734-463E-AAC2-F18AB74E110E}" destId="{F19DB13C-005E-45B9-9C2A-2CDA0D414E8D}" srcOrd="1" destOrd="0" presId="urn:microsoft.com/office/officeart/2005/8/layout/process1"/>
    <dgm:cxn modelId="{D0EFBE67-7785-43FD-96EE-86CFC93FA799}" type="presParOf" srcId="{76AD9C6B-5564-428F-A111-C5625A8A382F}" destId="{D471185A-EC67-46CA-8562-B42D96CBE758}" srcOrd="0" destOrd="0" presId="urn:microsoft.com/office/officeart/2005/8/layout/process1"/>
    <dgm:cxn modelId="{EE0F557E-37FA-4CC4-B104-D371C95C6785}" type="presParOf" srcId="{76AD9C6B-5564-428F-A111-C5625A8A382F}" destId="{F7F72CE3-5695-41EF-8FDE-4B8209E3FE54}" srcOrd="1" destOrd="0" presId="urn:microsoft.com/office/officeart/2005/8/layout/process1"/>
    <dgm:cxn modelId="{B5EDD8BA-5324-4E95-B1C1-E7E31E2C1F9A}" type="presParOf" srcId="{F7F72CE3-5695-41EF-8FDE-4B8209E3FE54}" destId="{B58DC83C-A95B-4F3C-B299-49C8321E4DBC}" srcOrd="0" destOrd="0" presId="urn:microsoft.com/office/officeart/2005/8/layout/process1"/>
    <dgm:cxn modelId="{E9E8B771-7A3E-4F7F-ABBA-596E692698E5}" type="presParOf" srcId="{76AD9C6B-5564-428F-A111-C5625A8A382F}" destId="{DEC700A7-80DA-44F2-BAA6-7C3A75F33D7C}" srcOrd="2" destOrd="0" presId="urn:microsoft.com/office/officeart/2005/8/layout/process1"/>
    <dgm:cxn modelId="{A348E6F0-6D97-4B91-AEF0-8B5B5DA498FC}" type="presParOf" srcId="{76AD9C6B-5564-428F-A111-C5625A8A382F}" destId="{FCE34631-D7A4-4F9D-9F58-7E75E9BFC77D}" srcOrd="3" destOrd="0" presId="urn:microsoft.com/office/officeart/2005/8/layout/process1"/>
    <dgm:cxn modelId="{D49366A6-8BCB-49C9-8962-C37062C4D518}" type="presParOf" srcId="{FCE34631-D7A4-4F9D-9F58-7E75E9BFC77D}" destId="{51B3EB55-8A21-43C2-8467-84AAE3B536BA}" srcOrd="0" destOrd="0" presId="urn:microsoft.com/office/officeart/2005/8/layout/process1"/>
    <dgm:cxn modelId="{D7B54DCB-32CD-4A90-ABBE-C29A97280610}" type="presParOf" srcId="{76AD9C6B-5564-428F-A111-C5625A8A382F}" destId="{042B09A3-844B-4DB3-ADB0-37B92024D94A}" srcOrd="4" destOrd="0" presId="urn:microsoft.com/office/officeart/2005/8/layout/process1"/>
    <dgm:cxn modelId="{018A4435-7698-4DD4-A533-30D0AFC96110}" type="presParOf" srcId="{76AD9C6B-5564-428F-A111-C5625A8A382F}" destId="{761015B8-0C62-4039-9787-E64FC05B23D0}" srcOrd="5" destOrd="0" presId="urn:microsoft.com/office/officeart/2005/8/layout/process1"/>
    <dgm:cxn modelId="{56BB9106-3494-4A14-8A0B-5E58B37D4F94}" type="presParOf" srcId="{761015B8-0C62-4039-9787-E64FC05B23D0}" destId="{F19DB13C-005E-45B9-9C2A-2CDA0D414E8D}" srcOrd="0" destOrd="0" presId="urn:microsoft.com/office/officeart/2005/8/layout/process1"/>
    <dgm:cxn modelId="{51A84CA7-9A39-4C51-AD3D-B8129C8D3476}" type="presParOf" srcId="{76AD9C6B-5564-428F-A111-C5625A8A382F}" destId="{C2EEBA65-4D6E-4936-AFF0-A62CDA0F703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1185A-EC67-46CA-8562-B42D96CBE758}">
      <dsp:nvSpPr>
        <dsp:cNvPr id="0" name=""/>
        <dsp:cNvSpPr/>
      </dsp:nvSpPr>
      <dsp:spPr>
        <a:xfrm>
          <a:off x="3046" y="1578318"/>
          <a:ext cx="1689180" cy="1013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Wi-Fi</a:t>
          </a:r>
          <a:endParaRPr lang="pt-BR" sz="2100" kern="1200" dirty="0"/>
        </a:p>
      </dsp:txBody>
      <dsp:txXfrm>
        <a:off x="32731" y="1608003"/>
        <a:ext cx="1629810" cy="954138"/>
      </dsp:txXfrm>
    </dsp:sp>
    <dsp:sp modelId="{F7F72CE3-5695-41EF-8FDE-4B8209E3FE54}">
      <dsp:nvSpPr>
        <dsp:cNvPr id="0" name=""/>
        <dsp:cNvSpPr/>
      </dsp:nvSpPr>
      <dsp:spPr>
        <a:xfrm>
          <a:off x="1861144" y="1875614"/>
          <a:ext cx="358106" cy="418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>
        <a:off x="1861144" y="1959397"/>
        <a:ext cx="250674" cy="251350"/>
      </dsp:txXfrm>
    </dsp:sp>
    <dsp:sp modelId="{DEC700A7-80DA-44F2-BAA6-7C3A75F33D7C}">
      <dsp:nvSpPr>
        <dsp:cNvPr id="0" name=""/>
        <dsp:cNvSpPr/>
      </dsp:nvSpPr>
      <dsp:spPr>
        <a:xfrm>
          <a:off x="2367898" y="1578318"/>
          <a:ext cx="1689180" cy="1013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err="1" smtClean="0"/>
            <a:t>Microwave</a:t>
          </a:r>
          <a:endParaRPr lang="pt-BR" sz="2100" kern="1200" dirty="0"/>
        </a:p>
      </dsp:txBody>
      <dsp:txXfrm>
        <a:off x="2397583" y="1608003"/>
        <a:ext cx="1629810" cy="954138"/>
      </dsp:txXfrm>
    </dsp:sp>
    <dsp:sp modelId="{FCE34631-D7A4-4F9D-9F58-7E75E9BFC77D}">
      <dsp:nvSpPr>
        <dsp:cNvPr id="0" name=""/>
        <dsp:cNvSpPr/>
      </dsp:nvSpPr>
      <dsp:spPr>
        <a:xfrm>
          <a:off x="4225997" y="1875614"/>
          <a:ext cx="358106" cy="418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>
        <a:off x="4225997" y="1959397"/>
        <a:ext cx="250674" cy="251350"/>
      </dsp:txXfrm>
    </dsp:sp>
    <dsp:sp modelId="{042B09A3-844B-4DB3-ADB0-37B92024D94A}">
      <dsp:nvSpPr>
        <dsp:cNvPr id="0" name=""/>
        <dsp:cNvSpPr/>
      </dsp:nvSpPr>
      <dsp:spPr>
        <a:xfrm>
          <a:off x="4732751" y="1578318"/>
          <a:ext cx="1575751" cy="1013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err="1" smtClean="0"/>
            <a:t>Fiber</a:t>
          </a:r>
          <a:r>
            <a:rPr lang="pt-BR" sz="2100" kern="1200" dirty="0" smtClean="0"/>
            <a:t> </a:t>
          </a:r>
          <a:r>
            <a:rPr lang="pt-BR" sz="2100" kern="1200" dirty="0" err="1" smtClean="0"/>
            <a:t>Optic</a:t>
          </a:r>
          <a:endParaRPr lang="pt-BR" sz="2100" kern="1200" dirty="0"/>
        </a:p>
      </dsp:txBody>
      <dsp:txXfrm>
        <a:off x="4762436" y="1608003"/>
        <a:ext cx="1516381" cy="954138"/>
      </dsp:txXfrm>
    </dsp:sp>
    <dsp:sp modelId="{761015B8-0C62-4039-9787-E64FC05B23D0}">
      <dsp:nvSpPr>
        <dsp:cNvPr id="0" name=""/>
        <dsp:cNvSpPr/>
      </dsp:nvSpPr>
      <dsp:spPr>
        <a:xfrm>
          <a:off x="6477421" y="1875614"/>
          <a:ext cx="358106" cy="418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>
        <a:off x="6477421" y="1959397"/>
        <a:ext cx="250674" cy="251350"/>
      </dsp:txXfrm>
    </dsp:sp>
    <dsp:sp modelId="{C2EEBA65-4D6E-4936-AFF0-A62CDA0F703C}">
      <dsp:nvSpPr>
        <dsp:cNvPr id="0" name=""/>
        <dsp:cNvSpPr/>
      </dsp:nvSpPr>
      <dsp:spPr>
        <a:xfrm>
          <a:off x="6984175" y="1578318"/>
          <a:ext cx="1575751" cy="1013508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LED</a:t>
          </a:r>
          <a:endParaRPr lang="pt-BR" sz="2100" kern="1200" dirty="0"/>
        </a:p>
      </dsp:txBody>
      <dsp:txXfrm>
        <a:off x="7013860" y="1608003"/>
        <a:ext cx="1516381" cy="954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B2D1A-E605-46B5-B67C-643EA4E09ADF}" type="datetimeFigureOut">
              <a:rPr lang="pt-BR" smtClean="0"/>
              <a:pPr/>
              <a:t>28/11/2014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8AA9C-3E18-4183-8243-CB96B31F7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226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AA9C-3E18-4183-8243-CB96B31F7E3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77950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AA9C-3E18-4183-8243-CB96B31F7E39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4814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AA9C-3E18-4183-8243-CB96B31F7E39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40117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AA9C-3E18-4183-8243-CB96B31F7E39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2718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AA9C-3E18-4183-8243-CB96B31F7E39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1583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AA9C-3E18-4183-8243-CB96B31F7E3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03903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AA9C-3E18-4183-8243-CB96B31F7E3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8041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AA9C-3E18-4183-8243-CB96B31F7E3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594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AA9C-3E18-4183-8243-CB96B31F7E3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88298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AA9C-3E18-4183-8243-CB96B31F7E39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55384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AA9C-3E18-4183-8243-CB96B31F7E3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97632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AA9C-3E18-4183-8243-CB96B31F7E39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69483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AA9C-3E18-4183-8243-CB96B31F7E3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1566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AA9C-3E18-4183-8243-CB96B31F7E3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74009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AA9C-3E18-4183-8243-CB96B31F7E3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3455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B60E-B5A1-4A8B-A1BE-B6E41B5A5190}" type="datetime1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3489" y="1280795"/>
            <a:ext cx="1142245" cy="669925"/>
          </a:xfrm>
        </p:spPr>
        <p:txBody>
          <a:bodyPr/>
          <a:lstStyle>
            <a:lvl1pPr>
              <a:defRPr sz="1800" u="sng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45A9-E451-4FE4-A327-0DC70B9FDBC4}" type="datetime1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93A2-E14E-4846-880D-A4E3A01962AE}" type="datetime1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4673-5B8E-45D0-B1A1-9727AA9E1181}" type="datetime1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F1D-7B4F-47FA-98D2-ACD73F8FD983}" type="datetime1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FEEE-3CB4-4C77-98DF-9D10074608CF}" type="datetime1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5884-1191-41F3-9D85-BC9409E41133}" type="datetime1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8180-977B-40D5-828D-510594F745E6}" type="datetime1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C9A6-C58A-4B36-9199-4397E3956004}" type="datetime1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4D50-9973-410C-B8D6-E7A5BA0D4F34}" type="datetime1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6B23-040C-47C2-BB3B-930F3F218806}" type="datetime1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4A4D-A21B-47C0-846D-068FCDFB5486}" type="datetime1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9EDE-BAC9-48C4-8B62-5A5C619777FC}" type="datetime1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9B55-313E-4DBE-98B9-783620F1F230}" type="datetime1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2549-8D0C-4EB8-9D78-1EE9CF27C8E0}" type="datetime1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72C-C21D-490B-8832-1F4A29B9E6D6}" type="datetime1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9E17-CAF3-45C9-AD10-BDE4079E9FD9}" type="datetime1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F05AAEB-1A26-432B-BE65-A26B7CAB85E4}" type="datetime1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.gi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.gi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w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gi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&#27700;&#20013;&#28342;&#25509;&#20316;&#26989;.MP4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126"/>
            <a:ext cx="12192000" cy="210773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2800" b="1" cap="none" dirty="0" smtClean="0">
                <a:solidFill>
                  <a:schemeClr val="bg2"/>
                </a:solidFill>
              </a:rPr>
              <a:t>Go! TELECOM</a:t>
            </a:r>
            <a:br>
              <a:rPr lang="pt-BR" sz="2800" b="1" cap="none" dirty="0" smtClean="0">
                <a:solidFill>
                  <a:schemeClr val="bg2"/>
                </a:solidFill>
              </a:rPr>
            </a:br>
            <a:r>
              <a:rPr lang="en-US" sz="2000" cap="none" dirty="0" smtClean="0">
                <a:solidFill>
                  <a:schemeClr val="bg2"/>
                </a:solidFill>
              </a:rPr>
              <a:t>Underwater </a:t>
            </a:r>
            <a:r>
              <a:rPr lang="en-US" sz="2000" cap="none" dirty="0">
                <a:solidFill>
                  <a:schemeClr val="bg2"/>
                </a:solidFill>
              </a:rPr>
              <a:t>Visible Light Communications (UVLC</a:t>
            </a:r>
            <a:r>
              <a:rPr lang="en-US" sz="2000" cap="none" dirty="0" smtClean="0">
                <a:solidFill>
                  <a:schemeClr val="bg2"/>
                </a:solidFill>
              </a:rPr>
              <a:t>) &amp; LED Transmissions</a:t>
            </a:r>
            <a:r>
              <a:rPr lang="pt-BR" sz="2000" cap="none" dirty="0" smtClean="0">
                <a:solidFill>
                  <a:schemeClr val="bg2"/>
                </a:solidFill>
              </a:rPr>
              <a:t/>
            </a:r>
            <a:br>
              <a:rPr lang="pt-BR" sz="2000" cap="none" dirty="0" smtClean="0">
                <a:solidFill>
                  <a:schemeClr val="bg2"/>
                </a:solidFill>
              </a:rPr>
            </a:br>
            <a:endParaRPr lang="pt-BR" sz="2000" cap="none" dirty="0">
              <a:solidFill>
                <a:schemeClr val="bg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1761" y="285060"/>
            <a:ext cx="1889885" cy="1167201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8615494" y="132126"/>
            <a:ext cx="0" cy="2099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23" y="347361"/>
            <a:ext cx="1219200" cy="11049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999" y="2822693"/>
            <a:ext cx="2492660" cy="332212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35"/>
          <a:stretch/>
        </p:blipFill>
        <p:spPr>
          <a:xfrm>
            <a:off x="3826526" y="2460743"/>
            <a:ext cx="2343716" cy="154823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667"/>
          <a:stretch/>
        </p:blipFill>
        <p:spPr>
          <a:xfrm>
            <a:off x="4070971" y="4674257"/>
            <a:ext cx="1854827" cy="181283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7025" y="2983992"/>
            <a:ext cx="4978704" cy="27982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567862" y="1693521"/>
            <a:ext cx="19367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 de </a:t>
            </a:r>
            <a:r>
              <a:rPr lang="en-US" altLang="ja-JP" sz="1100" dirty="0" err="1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novembro</a:t>
            </a:r>
            <a:r>
              <a:rPr lang="en-US" altLang="ja-JP" sz="1100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de 2014</a:t>
            </a:r>
            <a:endParaRPr kumimoji="1" lang="ja-JP" altLang="en-US" sz="1100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9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126"/>
            <a:ext cx="12192000" cy="210773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2800" b="1" cap="none" dirty="0" smtClean="0">
                <a:solidFill>
                  <a:schemeClr val="bg2"/>
                </a:solidFill>
              </a:rPr>
              <a:t>Go! TELECOM</a:t>
            </a:r>
            <a:br>
              <a:rPr lang="pt-BR" sz="2800" b="1" cap="none" dirty="0" smtClean="0">
                <a:solidFill>
                  <a:schemeClr val="bg2"/>
                </a:solidFill>
              </a:rPr>
            </a:br>
            <a:r>
              <a:rPr lang="en-US" sz="2000" cap="none" dirty="0" smtClean="0">
                <a:solidFill>
                  <a:schemeClr val="bg2"/>
                </a:solidFill>
              </a:rPr>
              <a:t>Underwater </a:t>
            </a:r>
            <a:r>
              <a:rPr lang="en-US" sz="2000" cap="none" dirty="0">
                <a:solidFill>
                  <a:schemeClr val="bg2"/>
                </a:solidFill>
              </a:rPr>
              <a:t>Visible Light Communications (UVLC</a:t>
            </a:r>
            <a:r>
              <a:rPr lang="en-US" sz="2000" cap="none" dirty="0" smtClean="0">
                <a:solidFill>
                  <a:schemeClr val="bg2"/>
                </a:solidFill>
              </a:rPr>
              <a:t>)</a:t>
            </a:r>
            <a:r>
              <a:rPr lang="en-US" sz="2000" cap="none" dirty="0">
                <a:solidFill>
                  <a:schemeClr val="bg2"/>
                </a:solidFill>
              </a:rPr>
              <a:t> &amp; LED Transmissions</a:t>
            </a:r>
            <a:r>
              <a:rPr lang="pt-BR" sz="2000" cap="none" dirty="0" smtClean="0">
                <a:solidFill>
                  <a:schemeClr val="bg2"/>
                </a:solidFill>
              </a:rPr>
              <a:t/>
            </a:r>
            <a:br>
              <a:rPr lang="pt-BR" sz="2000" cap="none" dirty="0" smtClean="0">
                <a:solidFill>
                  <a:schemeClr val="bg2"/>
                </a:solidFill>
              </a:rPr>
            </a:br>
            <a:endParaRPr lang="pt-BR" sz="2000" cap="none" dirty="0">
              <a:solidFill>
                <a:schemeClr val="bg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1761" y="285060"/>
            <a:ext cx="1889885" cy="1167201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8615494" y="132126"/>
            <a:ext cx="0" cy="2099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23" y="347361"/>
            <a:ext cx="1219200" cy="1104900"/>
          </a:xfrm>
          <a:prstGeom prst="rect">
            <a:avLst/>
          </a:prstGeom>
        </p:spPr>
      </p:pic>
      <p:sp>
        <p:nvSpPr>
          <p:cNvPr id="12" name="テキスト ボックス 2"/>
          <p:cNvSpPr txBox="1"/>
          <p:nvPr/>
        </p:nvSpPr>
        <p:spPr>
          <a:xfrm>
            <a:off x="395536" y="1907540"/>
            <a:ext cx="590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 Underwater speech device utilizing the visible light of LED</a:t>
            </a:r>
            <a:endParaRPr kumimoji="1" lang="ja-JP" alt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36" y="3130904"/>
            <a:ext cx="5028830" cy="2220174"/>
          </a:xfrm>
          <a:prstGeom prst="rect">
            <a:avLst/>
          </a:prstGeom>
        </p:spPr>
      </p:pic>
      <p:sp>
        <p:nvSpPr>
          <p:cNvPr id="11" name="テキスト ボックス 18"/>
          <p:cNvSpPr txBox="1"/>
          <p:nvPr/>
        </p:nvSpPr>
        <p:spPr>
          <a:xfrm>
            <a:off x="5784281" y="2996842"/>
            <a:ext cx="62521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Electromagnetic field penetration in an adult, adolescent and a child </a:t>
            </a:r>
            <a:r>
              <a:rPr lang="en-US" sz="2400" dirty="0" smtClean="0"/>
              <a:t>respectively.</a:t>
            </a:r>
          </a:p>
          <a:p>
            <a:endParaRPr kumimoji="1" lang="en-US" altLang="ja-JP" sz="2400" i="1" dirty="0"/>
          </a:p>
          <a:p>
            <a:r>
              <a:rPr lang="en-US" sz="2400" dirty="0">
                <a:solidFill>
                  <a:srgbClr val="FFFF00"/>
                </a:solidFill>
              </a:rPr>
              <a:t>Using visible light for data transmission entails many advantages and eliminates most </a:t>
            </a:r>
            <a:r>
              <a:rPr lang="en-US" sz="2400" dirty="0" err="1">
                <a:solidFill>
                  <a:srgbClr val="FFFF00"/>
                </a:solidFill>
              </a:rPr>
              <a:t>drawbacksof</a:t>
            </a:r>
            <a:r>
              <a:rPr lang="en-US" sz="2400" dirty="0">
                <a:solidFill>
                  <a:srgbClr val="FFFF00"/>
                </a:solidFill>
              </a:rPr>
              <a:t> transmission via electromagnetic waves outside the visible spectrum</a:t>
            </a:r>
            <a:r>
              <a:rPr lang="en-US" sz="2400" dirty="0" smtClean="0">
                <a:solidFill>
                  <a:srgbClr val="FFFF00"/>
                </a:solidFill>
              </a:rPr>
              <a:t>.	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5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126"/>
            <a:ext cx="12192000" cy="210773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2800" b="1" cap="none" dirty="0" smtClean="0">
                <a:solidFill>
                  <a:schemeClr val="bg2"/>
                </a:solidFill>
              </a:rPr>
              <a:t>Go! TELECOM</a:t>
            </a:r>
            <a:br>
              <a:rPr lang="pt-BR" sz="2800" b="1" cap="none" dirty="0" smtClean="0">
                <a:solidFill>
                  <a:schemeClr val="bg2"/>
                </a:solidFill>
              </a:rPr>
            </a:br>
            <a:r>
              <a:rPr lang="en-US" sz="2000" cap="none" dirty="0" smtClean="0">
                <a:solidFill>
                  <a:schemeClr val="bg2"/>
                </a:solidFill>
              </a:rPr>
              <a:t>Underwater </a:t>
            </a:r>
            <a:r>
              <a:rPr lang="en-US" sz="2000" cap="none" dirty="0">
                <a:solidFill>
                  <a:schemeClr val="bg2"/>
                </a:solidFill>
              </a:rPr>
              <a:t>Visible Light Communications (UVLC</a:t>
            </a:r>
            <a:r>
              <a:rPr lang="en-US" sz="2000" cap="none" dirty="0" smtClean="0">
                <a:solidFill>
                  <a:schemeClr val="bg2"/>
                </a:solidFill>
              </a:rPr>
              <a:t>)</a:t>
            </a:r>
            <a:r>
              <a:rPr lang="en-US" sz="2000" cap="none" dirty="0">
                <a:solidFill>
                  <a:schemeClr val="bg2"/>
                </a:solidFill>
              </a:rPr>
              <a:t> &amp; LED Transmissions</a:t>
            </a:r>
            <a:r>
              <a:rPr lang="pt-BR" sz="2000" cap="none" dirty="0" smtClean="0">
                <a:solidFill>
                  <a:schemeClr val="bg2"/>
                </a:solidFill>
              </a:rPr>
              <a:t/>
            </a:r>
            <a:br>
              <a:rPr lang="pt-BR" sz="2000" cap="none" dirty="0" smtClean="0">
                <a:solidFill>
                  <a:schemeClr val="bg2"/>
                </a:solidFill>
              </a:rPr>
            </a:br>
            <a:endParaRPr lang="pt-BR" sz="2000" cap="none" dirty="0">
              <a:solidFill>
                <a:schemeClr val="bg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1761" y="285060"/>
            <a:ext cx="1889885" cy="1167201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8615494" y="132126"/>
            <a:ext cx="0" cy="2099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23" y="347361"/>
            <a:ext cx="1219200" cy="1104900"/>
          </a:xfrm>
          <a:prstGeom prst="rect">
            <a:avLst/>
          </a:prstGeom>
        </p:spPr>
      </p:pic>
      <p:sp>
        <p:nvSpPr>
          <p:cNvPr id="21" name="Rectangle 304"/>
          <p:cNvSpPr>
            <a:spLocks noChangeArrowheads="1"/>
          </p:cNvSpPr>
          <p:nvPr/>
        </p:nvSpPr>
        <p:spPr bwMode="auto">
          <a:xfrm>
            <a:off x="5059331" y="3281013"/>
            <a:ext cx="7015583" cy="3024336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66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7" name="Picture 305" descr="MCSL00650_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13669" flipH="1">
            <a:off x="5995877" y="4573274"/>
            <a:ext cx="977354" cy="5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306"/>
          <p:cNvSpPr>
            <a:spLocks noChangeArrowheads="1"/>
          </p:cNvSpPr>
          <p:nvPr/>
        </p:nvSpPr>
        <p:spPr bwMode="auto">
          <a:xfrm>
            <a:off x="5059332" y="6234069"/>
            <a:ext cx="7015583" cy="504056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9" name="Group 307"/>
          <p:cNvGrpSpPr>
            <a:grpSpLocks/>
          </p:cNvGrpSpPr>
          <p:nvPr/>
        </p:nvGrpSpPr>
        <p:grpSpPr bwMode="auto">
          <a:xfrm>
            <a:off x="7855285" y="5436795"/>
            <a:ext cx="1027285" cy="864535"/>
            <a:chOff x="7539" y="7763"/>
            <a:chExt cx="1111" cy="954"/>
          </a:xfrm>
        </p:grpSpPr>
        <p:pic>
          <p:nvPicPr>
            <p:cNvPr id="30" name="Picture 308" descr="j040459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1643642">
              <a:off x="8020" y="7907"/>
              <a:ext cx="630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9" descr="na01521_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1" y="8309"/>
              <a:ext cx="80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0" descr="j040459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1643642">
              <a:off x="7808" y="7958"/>
              <a:ext cx="630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11" descr="na01521_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2" y="7973"/>
              <a:ext cx="854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12" descr="j040459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1643642">
              <a:off x="7762" y="7763"/>
              <a:ext cx="630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13" descr="na01521_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" y="8192"/>
              <a:ext cx="854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Line 315"/>
          <p:cNvSpPr>
            <a:spLocks noChangeShapeType="1"/>
          </p:cNvSpPr>
          <p:nvPr/>
        </p:nvSpPr>
        <p:spPr bwMode="auto">
          <a:xfrm flipH="1">
            <a:off x="6484554" y="3281013"/>
            <a:ext cx="89354" cy="115212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7" name="Picture 314" descr="tn00282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3468" y="2704949"/>
            <a:ext cx="2210468" cy="75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315"/>
          <p:cNvSpPr>
            <a:spLocks noChangeShapeType="1"/>
          </p:cNvSpPr>
          <p:nvPr/>
        </p:nvSpPr>
        <p:spPr bwMode="auto">
          <a:xfrm flipH="1" flipV="1">
            <a:off x="6955160" y="4793181"/>
            <a:ext cx="1440160" cy="516854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9" name="Picture 305" descr="MCSL00650_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86331">
            <a:off x="8414647" y="5229176"/>
            <a:ext cx="977354" cy="5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テキスト ボックス 18"/>
          <p:cNvSpPr txBox="1"/>
          <p:nvPr/>
        </p:nvSpPr>
        <p:spPr>
          <a:xfrm>
            <a:off x="362716" y="3568702"/>
            <a:ext cx="4421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Information exchange is possible between the ship and the divers or among divers without repeating the ups and downs in the water.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882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126"/>
            <a:ext cx="12192000" cy="210773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2800" b="1" cap="none" dirty="0" smtClean="0">
                <a:solidFill>
                  <a:schemeClr val="bg2"/>
                </a:solidFill>
              </a:rPr>
              <a:t>Go! TELECOM</a:t>
            </a:r>
            <a:br>
              <a:rPr lang="pt-BR" sz="2800" b="1" cap="none" dirty="0" smtClean="0">
                <a:solidFill>
                  <a:schemeClr val="bg2"/>
                </a:solidFill>
              </a:rPr>
            </a:br>
            <a:r>
              <a:rPr lang="en-US" sz="2000" cap="none" dirty="0" smtClean="0">
                <a:solidFill>
                  <a:schemeClr val="bg2"/>
                </a:solidFill>
              </a:rPr>
              <a:t>Underwater </a:t>
            </a:r>
            <a:r>
              <a:rPr lang="en-US" sz="2000" cap="none" dirty="0">
                <a:solidFill>
                  <a:schemeClr val="bg2"/>
                </a:solidFill>
              </a:rPr>
              <a:t>Visible Light Communications (UVLC</a:t>
            </a:r>
            <a:r>
              <a:rPr lang="en-US" sz="2000" cap="none" dirty="0" smtClean="0">
                <a:solidFill>
                  <a:schemeClr val="bg2"/>
                </a:solidFill>
              </a:rPr>
              <a:t>)</a:t>
            </a:r>
            <a:r>
              <a:rPr lang="en-US" sz="2000" cap="none" dirty="0">
                <a:solidFill>
                  <a:schemeClr val="bg2"/>
                </a:solidFill>
              </a:rPr>
              <a:t> &amp; LED Transmissions</a:t>
            </a:r>
            <a:r>
              <a:rPr lang="pt-BR" sz="2000" cap="none" dirty="0" smtClean="0">
                <a:solidFill>
                  <a:schemeClr val="bg2"/>
                </a:solidFill>
              </a:rPr>
              <a:t/>
            </a:r>
            <a:br>
              <a:rPr lang="pt-BR" sz="2000" cap="none" dirty="0" smtClean="0">
                <a:solidFill>
                  <a:schemeClr val="bg2"/>
                </a:solidFill>
              </a:rPr>
            </a:br>
            <a:endParaRPr lang="pt-BR" sz="2000" cap="none" dirty="0">
              <a:solidFill>
                <a:schemeClr val="bg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1761" y="285060"/>
            <a:ext cx="1889885" cy="1167201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8615494" y="132126"/>
            <a:ext cx="0" cy="2099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23" y="347361"/>
            <a:ext cx="1219200" cy="110490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2707689" y="2467992"/>
            <a:ext cx="6400366" cy="4245849"/>
            <a:chOff x="5060151" y="1667496"/>
            <a:chExt cx="7636119" cy="5041288"/>
          </a:xfrm>
        </p:grpSpPr>
        <p:sp>
          <p:nvSpPr>
            <p:cNvPr id="22" name="Rectangle 304"/>
            <p:cNvSpPr>
              <a:spLocks noChangeArrowheads="1"/>
            </p:cNvSpPr>
            <p:nvPr/>
          </p:nvSpPr>
          <p:spPr bwMode="auto">
            <a:xfrm>
              <a:off x="5060151" y="3251672"/>
              <a:ext cx="7015583" cy="302433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66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3" name="Picture 305" descr="MCSL00650_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413669" flipH="1">
              <a:off x="5916724" y="3536928"/>
              <a:ext cx="977354" cy="53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306"/>
            <p:cNvSpPr>
              <a:spLocks noChangeArrowheads="1"/>
            </p:cNvSpPr>
            <p:nvPr/>
          </p:nvSpPr>
          <p:spPr bwMode="auto">
            <a:xfrm>
              <a:off x="5060152" y="6204728"/>
              <a:ext cx="7015583" cy="504056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25" name="Group 307"/>
            <p:cNvGrpSpPr>
              <a:grpSpLocks/>
            </p:cNvGrpSpPr>
            <p:nvPr/>
          </p:nvGrpSpPr>
          <p:grpSpPr bwMode="auto">
            <a:xfrm>
              <a:off x="7856105" y="5407454"/>
              <a:ext cx="1027285" cy="864535"/>
              <a:chOff x="7539" y="7763"/>
              <a:chExt cx="1111" cy="954"/>
            </a:xfrm>
          </p:grpSpPr>
          <p:pic>
            <p:nvPicPr>
              <p:cNvPr id="26" name="Picture 308" descr="j040459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643642">
                <a:off x="8020" y="7907"/>
                <a:ext cx="630" cy="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309" descr="na01521_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1" y="8309"/>
                <a:ext cx="807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310" descr="j040459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643642">
                <a:off x="7808" y="7958"/>
                <a:ext cx="630" cy="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311" descr="na01521_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2" y="7973"/>
                <a:ext cx="854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312" descr="j040459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643642">
                <a:off x="7762" y="7763"/>
                <a:ext cx="630" cy="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313" descr="na01521_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9" y="8192"/>
                <a:ext cx="854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6" name="Line 315"/>
            <p:cNvSpPr>
              <a:spLocks noChangeShapeType="1"/>
            </p:cNvSpPr>
            <p:nvPr/>
          </p:nvSpPr>
          <p:spPr bwMode="auto">
            <a:xfrm flipH="1">
              <a:off x="6574728" y="2233510"/>
              <a:ext cx="89354" cy="115212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Line 315"/>
            <p:cNvSpPr>
              <a:spLocks noChangeShapeType="1"/>
            </p:cNvSpPr>
            <p:nvPr/>
          </p:nvSpPr>
          <p:spPr bwMode="auto">
            <a:xfrm flipH="1" flipV="1">
              <a:off x="6885779" y="3899744"/>
              <a:ext cx="1440160" cy="123693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48" name="Picture 305" descr="MCSL00650_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86331">
              <a:off x="8415467" y="5199835"/>
              <a:ext cx="977354" cy="53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:\Users\mcruema\AppData\Local\Microsoft\Windows\Temporary Internet Files\Content.IE5\57LHKRXE\MC900239659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3961" y="1667496"/>
              <a:ext cx="1582826" cy="566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テキスト ボックス 1"/>
            <p:cNvSpPr txBox="1"/>
            <p:nvPr/>
          </p:nvSpPr>
          <p:spPr>
            <a:xfrm>
              <a:off x="6745602" y="2459584"/>
              <a:ext cx="59506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Lessen the effect from the downwash.</a:t>
              </a:r>
            </a:p>
            <a:p>
              <a:r>
                <a:rPr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</a:t>
              </a:r>
              <a:r>
                <a:rPr lang="en-US" altLang="ja-JP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Need some improvement on the mass products.)</a:t>
              </a:r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759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126"/>
            <a:ext cx="12192000" cy="210773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2800" b="1" cap="none" dirty="0" smtClean="0">
                <a:solidFill>
                  <a:schemeClr val="bg2"/>
                </a:solidFill>
              </a:rPr>
              <a:t>Go! TELECOM</a:t>
            </a:r>
            <a:br>
              <a:rPr lang="pt-BR" sz="2800" b="1" cap="none" dirty="0" smtClean="0">
                <a:solidFill>
                  <a:schemeClr val="bg2"/>
                </a:solidFill>
              </a:rPr>
            </a:br>
            <a:r>
              <a:rPr lang="en-US" sz="2000" cap="none" dirty="0" smtClean="0">
                <a:solidFill>
                  <a:schemeClr val="bg2"/>
                </a:solidFill>
              </a:rPr>
              <a:t>Underwater </a:t>
            </a:r>
            <a:r>
              <a:rPr lang="en-US" sz="2000" cap="none" dirty="0">
                <a:solidFill>
                  <a:schemeClr val="bg2"/>
                </a:solidFill>
              </a:rPr>
              <a:t>Visible Light Communications (UVLC</a:t>
            </a:r>
            <a:r>
              <a:rPr lang="en-US" sz="2000" cap="none" dirty="0" smtClean="0">
                <a:solidFill>
                  <a:schemeClr val="bg2"/>
                </a:solidFill>
              </a:rPr>
              <a:t>)</a:t>
            </a:r>
            <a:r>
              <a:rPr lang="en-US" sz="2000" cap="none" dirty="0">
                <a:solidFill>
                  <a:schemeClr val="bg2"/>
                </a:solidFill>
              </a:rPr>
              <a:t> &amp; LED Transmissions</a:t>
            </a:r>
            <a:r>
              <a:rPr lang="pt-BR" sz="2000" cap="none" dirty="0" smtClean="0">
                <a:solidFill>
                  <a:schemeClr val="bg2"/>
                </a:solidFill>
              </a:rPr>
              <a:t/>
            </a:r>
            <a:br>
              <a:rPr lang="pt-BR" sz="2000" cap="none" dirty="0" smtClean="0">
                <a:solidFill>
                  <a:schemeClr val="bg2"/>
                </a:solidFill>
              </a:rPr>
            </a:br>
            <a:endParaRPr lang="pt-BR" sz="2000" cap="none" dirty="0">
              <a:solidFill>
                <a:schemeClr val="bg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1761" y="285060"/>
            <a:ext cx="1889885" cy="1167201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8615494" y="132126"/>
            <a:ext cx="0" cy="2099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23" y="347361"/>
            <a:ext cx="1219200" cy="1104900"/>
          </a:xfrm>
          <a:prstGeom prst="rect">
            <a:avLst/>
          </a:prstGeom>
        </p:spPr>
      </p:pic>
      <p:grpSp>
        <p:nvGrpSpPr>
          <p:cNvPr id="27" name="グループ化 18"/>
          <p:cNvGrpSpPr/>
          <p:nvPr/>
        </p:nvGrpSpPr>
        <p:grpSpPr>
          <a:xfrm>
            <a:off x="2795113" y="4285198"/>
            <a:ext cx="6118068" cy="2488463"/>
            <a:chOff x="755576" y="1041938"/>
            <a:chExt cx="3637230" cy="1431036"/>
          </a:xfrm>
        </p:grpSpPr>
        <p:pic>
          <p:nvPicPr>
            <p:cNvPr id="28" name="Picture 2" descr="C:\Users\mcruema\AppData\Local\Microsoft\Windows\Temporary Internet Files\Content.IE5\TFTS0N5T\MC900398533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041938"/>
              <a:ext cx="1837030" cy="1431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mcruema\AppData\Local\Microsoft\Windows\Temporary Internet Files\Content.IE5\TFTS0N5T\MC900398533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041938"/>
              <a:ext cx="1837030" cy="1431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直線コネクタ 21"/>
            <p:cNvCxnSpPr/>
            <p:nvPr/>
          </p:nvCxnSpPr>
          <p:spPr>
            <a:xfrm>
              <a:off x="2051720" y="1757456"/>
              <a:ext cx="886603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テキスト ボックス 14"/>
          <p:cNvSpPr txBox="1"/>
          <p:nvPr/>
        </p:nvSpPr>
        <p:spPr>
          <a:xfrm>
            <a:off x="853736" y="2502978"/>
            <a:ext cx="10484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Makes it possible to communicate without interception.</a:t>
            </a:r>
          </a:p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* Megaphone type (to be developed) will realize a 200m distance talk even on the rolling/pitching ships.</a:t>
            </a:r>
          </a:p>
          <a:p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Flag signaling can be read with binoculars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though, even a high speed camera cannot read the signal of VLC.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テキスト ボックス 26"/>
          <p:cNvSpPr txBox="1"/>
          <p:nvPr/>
        </p:nvSpPr>
        <p:spPr>
          <a:xfrm>
            <a:off x="5190330" y="6435107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Cost guard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4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126"/>
            <a:ext cx="12192000" cy="210773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2800" b="1" cap="none" dirty="0" smtClean="0">
                <a:solidFill>
                  <a:schemeClr val="bg2"/>
                </a:solidFill>
              </a:rPr>
              <a:t>Go! TELECOM</a:t>
            </a:r>
            <a:br>
              <a:rPr lang="pt-BR" sz="2800" b="1" cap="none" dirty="0" smtClean="0">
                <a:solidFill>
                  <a:schemeClr val="bg2"/>
                </a:solidFill>
              </a:rPr>
            </a:br>
            <a:r>
              <a:rPr lang="en-US" sz="2000" cap="none" dirty="0" smtClean="0">
                <a:solidFill>
                  <a:schemeClr val="bg2"/>
                </a:solidFill>
              </a:rPr>
              <a:t>Underwater </a:t>
            </a:r>
            <a:r>
              <a:rPr lang="en-US" sz="2000" cap="none" dirty="0">
                <a:solidFill>
                  <a:schemeClr val="bg2"/>
                </a:solidFill>
              </a:rPr>
              <a:t>Visible Light Communications (UVLC</a:t>
            </a:r>
            <a:r>
              <a:rPr lang="en-US" sz="2000" cap="none" dirty="0" smtClean="0">
                <a:solidFill>
                  <a:schemeClr val="bg2"/>
                </a:solidFill>
              </a:rPr>
              <a:t>)</a:t>
            </a:r>
            <a:r>
              <a:rPr lang="en-US" sz="2000" cap="none" dirty="0">
                <a:solidFill>
                  <a:schemeClr val="bg2"/>
                </a:solidFill>
              </a:rPr>
              <a:t> &amp; LED Transmissions</a:t>
            </a:r>
            <a:r>
              <a:rPr lang="pt-BR" sz="2000" cap="none" dirty="0" smtClean="0">
                <a:solidFill>
                  <a:schemeClr val="bg2"/>
                </a:solidFill>
              </a:rPr>
              <a:t/>
            </a:r>
            <a:br>
              <a:rPr lang="pt-BR" sz="2000" cap="none" dirty="0" smtClean="0">
                <a:solidFill>
                  <a:schemeClr val="bg2"/>
                </a:solidFill>
              </a:rPr>
            </a:br>
            <a:endParaRPr lang="pt-BR" sz="2000" cap="none" dirty="0">
              <a:solidFill>
                <a:schemeClr val="bg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1761" y="285060"/>
            <a:ext cx="1889885" cy="1167201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8615494" y="132126"/>
            <a:ext cx="0" cy="2099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23" y="347361"/>
            <a:ext cx="1219200" cy="1104900"/>
          </a:xfrm>
          <a:prstGeom prst="rect">
            <a:avLst/>
          </a:prstGeom>
        </p:spPr>
      </p:pic>
      <p:pic>
        <p:nvPicPr>
          <p:cNvPr id="11" name="図 16" descr="P101042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21745" y="2270974"/>
            <a:ext cx="2572800" cy="1929600"/>
          </a:xfrm>
          <a:prstGeom prst="rect">
            <a:avLst/>
          </a:prstGeom>
        </p:spPr>
      </p:pic>
      <p:pic>
        <p:nvPicPr>
          <p:cNvPr id="12" name="図 18" descr="P100032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87697" y="2270974"/>
            <a:ext cx="2572799" cy="1929600"/>
          </a:xfrm>
          <a:prstGeom prst="rect">
            <a:avLst/>
          </a:prstGeom>
        </p:spPr>
      </p:pic>
      <p:pic>
        <p:nvPicPr>
          <p:cNvPr id="13" name="図 19" descr="P1010347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26685" y="4647238"/>
            <a:ext cx="2576518" cy="1929600"/>
          </a:xfrm>
          <a:prstGeom prst="rect">
            <a:avLst/>
          </a:prstGeom>
        </p:spPr>
      </p:pic>
      <p:pic>
        <p:nvPicPr>
          <p:cNvPr id="14" name="図 21" descr="P104055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63552" y="4647238"/>
            <a:ext cx="2636484" cy="19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テキスト ボックス 22"/>
          <p:cNvSpPr txBox="1"/>
          <p:nvPr/>
        </p:nvSpPr>
        <p:spPr>
          <a:xfrm>
            <a:off x="8688288" y="4143182"/>
            <a:ext cx="1236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Snorkeling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24"/>
          <p:cNvSpPr txBox="1"/>
          <p:nvPr/>
        </p:nvSpPr>
        <p:spPr>
          <a:xfrm>
            <a:off x="5323819" y="6519446"/>
            <a:ext cx="2037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Glass-bottom boat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テキスト ボックス 25"/>
          <p:cNvSpPr txBox="1"/>
          <p:nvPr/>
        </p:nvSpPr>
        <p:spPr>
          <a:xfrm>
            <a:off x="2787217" y="6519446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Aquarium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26"/>
          <p:cNvSpPr txBox="1"/>
          <p:nvPr/>
        </p:nvSpPr>
        <p:spPr>
          <a:xfrm>
            <a:off x="5455265" y="4143182"/>
            <a:ext cx="1931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Leisure / Training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27"/>
          <p:cNvSpPr txBox="1"/>
          <p:nvPr/>
        </p:nvSpPr>
        <p:spPr>
          <a:xfrm>
            <a:off x="8472264" y="6519446"/>
            <a:ext cx="1891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Visually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impaired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" name="図 28" descr="P1020174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88019" y="4661855"/>
            <a:ext cx="2572477" cy="1929599"/>
          </a:xfrm>
          <a:prstGeom prst="rect">
            <a:avLst/>
          </a:prstGeom>
          <a:noFill/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3552" y="2270974"/>
            <a:ext cx="2636484" cy="1929600"/>
          </a:xfrm>
          <a:prstGeom prst="rect">
            <a:avLst/>
          </a:prstGeom>
        </p:spPr>
      </p:pic>
      <p:sp>
        <p:nvSpPr>
          <p:cNvPr id="22" name="テキスト ボックス 26"/>
          <p:cNvSpPr txBox="1"/>
          <p:nvPr/>
        </p:nvSpPr>
        <p:spPr>
          <a:xfrm>
            <a:off x="2169259" y="4143182"/>
            <a:ext cx="2392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Maritime Construction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5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126"/>
            <a:ext cx="12192000" cy="210773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2800" b="1" cap="none" dirty="0" smtClean="0">
                <a:solidFill>
                  <a:schemeClr val="bg2"/>
                </a:solidFill>
              </a:rPr>
              <a:t>Go! TELECOM</a:t>
            </a:r>
            <a:br>
              <a:rPr lang="pt-BR" sz="2800" b="1" cap="none" dirty="0" smtClean="0">
                <a:solidFill>
                  <a:schemeClr val="bg2"/>
                </a:solidFill>
              </a:rPr>
            </a:br>
            <a:r>
              <a:rPr lang="en-US" sz="2000" cap="none" dirty="0" smtClean="0">
                <a:solidFill>
                  <a:schemeClr val="bg2"/>
                </a:solidFill>
              </a:rPr>
              <a:t>Underwater </a:t>
            </a:r>
            <a:r>
              <a:rPr lang="en-US" sz="2000" cap="none" dirty="0">
                <a:solidFill>
                  <a:schemeClr val="bg2"/>
                </a:solidFill>
              </a:rPr>
              <a:t>Visible Light Communications (UVLC</a:t>
            </a:r>
            <a:r>
              <a:rPr lang="en-US" sz="2000" cap="none" dirty="0" smtClean="0">
                <a:solidFill>
                  <a:schemeClr val="bg2"/>
                </a:solidFill>
              </a:rPr>
              <a:t>)</a:t>
            </a:r>
            <a:r>
              <a:rPr lang="en-US" sz="2000" cap="none" dirty="0">
                <a:solidFill>
                  <a:schemeClr val="bg2"/>
                </a:solidFill>
              </a:rPr>
              <a:t> &amp; LED Transmissions</a:t>
            </a:r>
            <a:r>
              <a:rPr lang="pt-BR" sz="2000" cap="none" dirty="0" smtClean="0">
                <a:solidFill>
                  <a:schemeClr val="bg2"/>
                </a:solidFill>
              </a:rPr>
              <a:t/>
            </a:r>
            <a:br>
              <a:rPr lang="pt-BR" sz="2000" cap="none" dirty="0" smtClean="0">
                <a:solidFill>
                  <a:schemeClr val="bg2"/>
                </a:solidFill>
              </a:rPr>
            </a:br>
            <a:endParaRPr lang="pt-BR" sz="2000" cap="none" dirty="0">
              <a:solidFill>
                <a:schemeClr val="bg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1761" y="285060"/>
            <a:ext cx="1889885" cy="1167201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8615494" y="132126"/>
            <a:ext cx="0" cy="2099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23" y="347361"/>
            <a:ext cx="1219200" cy="1104900"/>
          </a:xfrm>
          <a:prstGeom prst="rect">
            <a:avLst/>
          </a:prstGeom>
        </p:spPr>
      </p:pic>
      <p:pic>
        <p:nvPicPr>
          <p:cNvPr id="1026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0473" y="2505075"/>
            <a:ext cx="57816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04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126"/>
            <a:ext cx="12192000" cy="210773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2800" b="1" cap="none" dirty="0" smtClean="0">
                <a:solidFill>
                  <a:schemeClr val="bg2"/>
                </a:solidFill>
              </a:rPr>
              <a:t>Go! TELECOM</a:t>
            </a:r>
            <a:r>
              <a:rPr lang="pt-BR" sz="2000" cap="none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pt-BR" sz="2000" cap="none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2000" cap="none" dirty="0" smtClean="0">
                <a:solidFill>
                  <a:schemeClr val="bg2"/>
                </a:solidFill>
              </a:rPr>
              <a:t>Underwater </a:t>
            </a:r>
            <a:r>
              <a:rPr lang="en-US" sz="2000" cap="none" dirty="0">
                <a:solidFill>
                  <a:schemeClr val="bg2"/>
                </a:solidFill>
              </a:rPr>
              <a:t>Visible Light Communications (UVLC</a:t>
            </a:r>
            <a:r>
              <a:rPr lang="en-US" sz="2000" cap="none" dirty="0" smtClean="0">
                <a:solidFill>
                  <a:schemeClr val="bg2"/>
                </a:solidFill>
              </a:rPr>
              <a:t>)</a:t>
            </a:r>
            <a:r>
              <a:rPr lang="en-US" sz="2000" cap="none" dirty="0">
                <a:solidFill>
                  <a:schemeClr val="bg2"/>
                </a:solidFill>
              </a:rPr>
              <a:t> &amp; LED Transmissions</a:t>
            </a:r>
            <a:r>
              <a:rPr lang="pt-BR" sz="2000" cap="none" dirty="0" smtClean="0">
                <a:solidFill>
                  <a:schemeClr val="bg2"/>
                </a:solidFill>
              </a:rPr>
              <a:t/>
            </a:r>
            <a:br>
              <a:rPr lang="pt-BR" sz="2000" cap="none" dirty="0" smtClean="0">
                <a:solidFill>
                  <a:schemeClr val="bg2"/>
                </a:solidFill>
              </a:rPr>
            </a:br>
            <a:endParaRPr lang="pt-BR" sz="2000" cap="none" dirty="0">
              <a:solidFill>
                <a:schemeClr val="bg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1761" y="285060"/>
            <a:ext cx="1889885" cy="1167201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8615494" y="132126"/>
            <a:ext cx="0" cy="2099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23" y="347361"/>
            <a:ext cx="1219200" cy="1104900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1733551" y="1950720"/>
            <a:ext cx="8564879" cy="4170145"/>
            <a:chOff x="1866901" y="1950720"/>
            <a:chExt cx="8564879" cy="4170145"/>
          </a:xfrm>
        </p:grpSpPr>
        <p:graphicFrame>
          <p:nvGraphicFramePr>
            <p:cNvPr id="12" name="Diagrama 11"/>
            <p:cNvGraphicFramePr/>
            <p:nvPr>
              <p:extLst>
                <p:ext uri="{D42A27DB-BD31-4B8C-83A1-F6EECF244321}">
                  <p14:modId xmlns:p14="http://schemas.microsoft.com/office/powerpoint/2010/main" xmlns="" val="4019484000"/>
                </p:ext>
              </p:extLst>
            </p:nvPr>
          </p:nvGraphicFramePr>
          <p:xfrm>
            <a:off x="1866901" y="1950720"/>
            <a:ext cx="8562974" cy="41701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6" name="Retângulo de cantos arredondados 15"/>
            <p:cNvSpPr/>
            <p:nvPr/>
          </p:nvSpPr>
          <p:spPr>
            <a:xfrm>
              <a:off x="1897380" y="4801788"/>
              <a:ext cx="6256020" cy="43434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err="1" smtClean="0">
                  <a:solidFill>
                    <a:schemeClr val="bg2"/>
                  </a:solidFill>
                </a:rPr>
                <a:t>Customers</a:t>
              </a:r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4305300" y="5396148"/>
              <a:ext cx="3848100" cy="43434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bg2"/>
                  </a:solidFill>
                </a:rPr>
                <a:t>Backbone</a:t>
              </a:r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8" name="Retângulo de cantos arredondados 17"/>
            <p:cNvSpPr/>
            <p:nvPr/>
          </p:nvSpPr>
          <p:spPr>
            <a:xfrm>
              <a:off x="8724900" y="5396148"/>
              <a:ext cx="1706880" cy="43434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>
                  <a:solidFill>
                    <a:schemeClr val="bg2"/>
                  </a:solidFill>
                </a:rPr>
                <a:t>2015</a:t>
              </a:r>
              <a:endParaRPr lang="pt-BR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Conector de seta reta 21"/>
            <p:cNvCxnSpPr>
              <a:endCxn id="18" idx="1"/>
            </p:cNvCxnSpPr>
            <p:nvPr/>
          </p:nvCxnSpPr>
          <p:spPr>
            <a:xfrm>
              <a:off x="8153400" y="5613317"/>
              <a:ext cx="571500" cy="1"/>
            </a:xfrm>
            <a:prstGeom prst="straightConnector1">
              <a:avLst/>
            </a:prstGeom>
            <a:ln>
              <a:solidFill>
                <a:schemeClr val="tx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411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126"/>
            <a:ext cx="12192000" cy="210773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2800" b="1" cap="none" dirty="0" smtClean="0">
                <a:solidFill>
                  <a:schemeClr val="bg2"/>
                </a:solidFill>
              </a:rPr>
              <a:t>Go! TELECOM</a:t>
            </a:r>
            <a:br>
              <a:rPr lang="pt-BR" sz="2800" b="1" cap="none" dirty="0" smtClean="0">
                <a:solidFill>
                  <a:schemeClr val="bg2"/>
                </a:solidFill>
              </a:rPr>
            </a:br>
            <a:r>
              <a:rPr lang="en-US" sz="2000" cap="none" dirty="0" smtClean="0">
                <a:solidFill>
                  <a:schemeClr val="bg2"/>
                </a:solidFill>
              </a:rPr>
              <a:t>Underwater </a:t>
            </a:r>
            <a:r>
              <a:rPr lang="en-US" sz="2000" cap="none" dirty="0">
                <a:solidFill>
                  <a:schemeClr val="bg2"/>
                </a:solidFill>
              </a:rPr>
              <a:t>Visible Light Communications (UVLC</a:t>
            </a:r>
            <a:r>
              <a:rPr lang="en-US" sz="2000" cap="none" dirty="0" smtClean="0">
                <a:solidFill>
                  <a:schemeClr val="bg2"/>
                </a:solidFill>
              </a:rPr>
              <a:t>)</a:t>
            </a:r>
            <a:r>
              <a:rPr lang="en-US" sz="2000" cap="none" dirty="0">
                <a:solidFill>
                  <a:schemeClr val="bg2"/>
                </a:solidFill>
              </a:rPr>
              <a:t> &amp; LED Transmissions</a:t>
            </a:r>
            <a:r>
              <a:rPr lang="pt-BR" sz="2000" cap="none" dirty="0" smtClean="0">
                <a:solidFill>
                  <a:schemeClr val="bg2"/>
                </a:solidFill>
              </a:rPr>
              <a:t/>
            </a:r>
            <a:br>
              <a:rPr lang="pt-BR" sz="2000" cap="none" dirty="0" smtClean="0">
                <a:solidFill>
                  <a:schemeClr val="bg2"/>
                </a:solidFill>
              </a:rPr>
            </a:br>
            <a:endParaRPr lang="pt-BR" sz="2000" cap="none" dirty="0">
              <a:solidFill>
                <a:schemeClr val="bg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1761" y="285060"/>
            <a:ext cx="1889885" cy="1167201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8615494" y="132126"/>
            <a:ext cx="0" cy="2099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23" y="347361"/>
            <a:ext cx="1219200" cy="1104900"/>
          </a:xfrm>
          <a:prstGeom prst="rect">
            <a:avLst/>
          </a:prstGeom>
        </p:spPr>
      </p:pic>
      <p:sp>
        <p:nvSpPr>
          <p:cNvPr id="29" name="Subtítulo 2"/>
          <p:cNvSpPr>
            <a:spLocks noGrp="1"/>
          </p:cNvSpPr>
          <p:nvPr>
            <p:ph type="subTitle" idx="1"/>
          </p:nvPr>
        </p:nvSpPr>
        <p:spPr>
          <a:xfrm>
            <a:off x="408373" y="2600930"/>
            <a:ext cx="11628049" cy="368697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2007   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 Started 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independent R&amp;D of VLC 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2009   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 Awarded 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 Entrust Business of Local Innovation R&amp;D in 2009 of Ministry of 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Economy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Trade and 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Industry (Founded 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Okinawa UVLC Consortium (OUVLC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2010  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Demostrated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UVLC device at APEC（8th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TELMIN：Ministerial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Meeting on 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Telecommunications 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and Information 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Industry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8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2011  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 Founded 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Marine </a:t>
            </a:r>
            <a:r>
              <a:rPr lang="en-US" sz="1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Comms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Ryukyu, Inc. based on the 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organization 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of OUVLC</a:t>
            </a:r>
          </a:p>
        </p:txBody>
      </p:sp>
    </p:spTree>
    <p:extLst>
      <p:ext uri="{BB962C8B-B14F-4D97-AF65-F5344CB8AC3E}">
        <p14:creationId xmlns:p14="http://schemas.microsoft.com/office/powerpoint/2010/main" xmlns="" val="14474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126"/>
            <a:ext cx="12192000" cy="210773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2800" b="1" cap="none" dirty="0" smtClean="0">
                <a:solidFill>
                  <a:schemeClr val="bg2"/>
                </a:solidFill>
              </a:rPr>
              <a:t>Go! TELECOM</a:t>
            </a:r>
            <a:br>
              <a:rPr lang="pt-BR" sz="2800" b="1" cap="none" dirty="0" smtClean="0">
                <a:solidFill>
                  <a:schemeClr val="bg2"/>
                </a:solidFill>
              </a:rPr>
            </a:br>
            <a:r>
              <a:rPr lang="en-US" sz="2000" cap="none" dirty="0" smtClean="0">
                <a:solidFill>
                  <a:schemeClr val="bg2"/>
                </a:solidFill>
              </a:rPr>
              <a:t>Underwater </a:t>
            </a:r>
            <a:r>
              <a:rPr lang="en-US" sz="2000" cap="none" dirty="0">
                <a:solidFill>
                  <a:schemeClr val="bg2"/>
                </a:solidFill>
              </a:rPr>
              <a:t>Visible Light Communications (UVLC</a:t>
            </a:r>
            <a:r>
              <a:rPr lang="en-US" sz="2000" cap="none" dirty="0" smtClean="0">
                <a:solidFill>
                  <a:schemeClr val="bg2"/>
                </a:solidFill>
              </a:rPr>
              <a:t>)</a:t>
            </a:r>
            <a:r>
              <a:rPr lang="en-US" sz="2000" cap="none" dirty="0">
                <a:solidFill>
                  <a:schemeClr val="bg2"/>
                </a:solidFill>
              </a:rPr>
              <a:t> &amp; LED Transmissions</a:t>
            </a:r>
            <a:r>
              <a:rPr lang="pt-BR" sz="2000" cap="none" dirty="0" smtClean="0">
                <a:solidFill>
                  <a:schemeClr val="bg2"/>
                </a:solidFill>
              </a:rPr>
              <a:t/>
            </a:r>
            <a:br>
              <a:rPr lang="pt-BR" sz="2000" cap="none" dirty="0" smtClean="0">
                <a:solidFill>
                  <a:schemeClr val="bg2"/>
                </a:solidFill>
              </a:rPr>
            </a:br>
            <a:endParaRPr lang="pt-BR" sz="2000" cap="none" dirty="0">
              <a:solidFill>
                <a:schemeClr val="bg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1761" y="285060"/>
            <a:ext cx="1889885" cy="1167201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8615494" y="132126"/>
            <a:ext cx="0" cy="2099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23" y="347361"/>
            <a:ext cx="1219200" cy="11049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168" y="2384406"/>
            <a:ext cx="6655663" cy="440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63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126"/>
            <a:ext cx="12192000" cy="210773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2800" b="1" cap="none" dirty="0" smtClean="0">
                <a:solidFill>
                  <a:schemeClr val="bg2"/>
                </a:solidFill>
              </a:rPr>
              <a:t>Go! TELECOM</a:t>
            </a:r>
            <a:br>
              <a:rPr lang="pt-BR" sz="2800" b="1" cap="none" dirty="0" smtClean="0">
                <a:solidFill>
                  <a:schemeClr val="bg2"/>
                </a:solidFill>
              </a:rPr>
            </a:br>
            <a:r>
              <a:rPr lang="en-US" sz="2000" cap="none" dirty="0" smtClean="0">
                <a:solidFill>
                  <a:schemeClr val="bg2"/>
                </a:solidFill>
              </a:rPr>
              <a:t>Underwater </a:t>
            </a:r>
            <a:r>
              <a:rPr lang="en-US" sz="2000" cap="none" dirty="0">
                <a:solidFill>
                  <a:schemeClr val="bg2"/>
                </a:solidFill>
              </a:rPr>
              <a:t>Visible Light Communications (UVLC</a:t>
            </a:r>
            <a:r>
              <a:rPr lang="en-US" sz="2000" cap="none" dirty="0" smtClean="0">
                <a:solidFill>
                  <a:schemeClr val="bg2"/>
                </a:solidFill>
              </a:rPr>
              <a:t>)</a:t>
            </a:r>
            <a:r>
              <a:rPr lang="en-US" sz="2000" cap="none" dirty="0">
                <a:solidFill>
                  <a:schemeClr val="bg2"/>
                </a:solidFill>
              </a:rPr>
              <a:t> &amp; LED Transmissions</a:t>
            </a:r>
            <a:r>
              <a:rPr lang="pt-BR" sz="2000" cap="none" dirty="0" smtClean="0">
                <a:solidFill>
                  <a:schemeClr val="bg2"/>
                </a:solidFill>
              </a:rPr>
              <a:t/>
            </a:r>
            <a:br>
              <a:rPr lang="pt-BR" sz="2000" cap="none" dirty="0" smtClean="0">
                <a:solidFill>
                  <a:schemeClr val="bg2"/>
                </a:solidFill>
              </a:rPr>
            </a:br>
            <a:endParaRPr lang="pt-BR" sz="2000" cap="none" dirty="0">
              <a:solidFill>
                <a:schemeClr val="bg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1761" y="285060"/>
            <a:ext cx="1889885" cy="1167201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8615494" y="132126"/>
            <a:ext cx="0" cy="2099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23" y="347361"/>
            <a:ext cx="1219200" cy="1104900"/>
          </a:xfrm>
          <a:prstGeom prst="rect">
            <a:avLst/>
          </a:prstGeom>
        </p:spPr>
      </p:pic>
      <p:sp>
        <p:nvSpPr>
          <p:cNvPr id="12" name="テキスト ボックス 2"/>
          <p:cNvSpPr txBox="1"/>
          <p:nvPr/>
        </p:nvSpPr>
        <p:spPr>
          <a:xfrm>
            <a:off x="395536" y="1907540"/>
            <a:ext cx="590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 Underwater speech device utilizing the visible light of LED</a:t>
            </a:r>
            <a:endParaRPr kumimoji="1" lang="ja-JP" alt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246" y="2384406"/>
            <a:ext cx="5854545" cy="439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70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126"/>
            <a:ext cx="12192000" cy="210773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2800" b="1" cap="none" dirty="0" smtClean="0">
                <a:solidFill>
                  <a:schemeClr val="bg2"/>
                </a:solidFill>
              </a:rPr>
              <a:t>Go! TELECOM</a:t>
            </a:r>
            <a:br>
              <a:rPr lang="pt-BR" sz="2800" b="1" cap="none" dirty="0" smtClean="0">
                <a:solidFill>
                  <a:schemeClr val="bg2"/>
                </a:solidFill>
              </a:rPr>
            </a:br>
            <a:r>
              <a:rPr lang="en-US" sz="2000" cap="none" dirty="0" smtClean="0">
                <a:solidFill>
                  <a:schemeClr val="bg2"/>
                </a:solidFill>
              </a:rPr>
              <a:t>Underwater </a:t>
            </a:r>
            <a:r>
              <a:rPr lang="en-US" sz="2000" cap="none" dirty="0">
                <a:solidFill>
                  <a:schemeClr val="bg2"/>
                </a:solidFill>
              </a:rPr>
              <a:t>Visible Light Communications (UVLC</a:t>
            </a:r>
            <a:r>
              <a:rPr lang="en-US" sz="2000" cap="none" dirty="0" smtClean="0">
                <a:solidFill>
                  <a:schemeClr val="bg2"/>
                </a:solidFill>
              </a:rPr>
              <a:t>)</a:t>
            </a:r>
            <a:r>
              <a:rPr lang="en-US" sz="2000" cap="none" dirty="0">
                <a:solidFill>
                  <a:schemeClr val="bg2"/>
                </a:solidFill>
              </a:rPr>
              <a:t> &amp; LED Transmissions</a:t>
            </a:r>
            <a:r>
              <a:rPr lang="pt-BR" sz="2000" cap="none" dirty="0" smtClean="0">
                <a:solidFill>
                  <a:schemeClr val="bg2"/>
                </a:solidFill>
              </a:rPr>
              <a:t/>
            </a:r>
            <a:br>
              <a:rPr lang="pt-BR" sz="2000" cap="none" dirty="0" smtClean="0">
                <a:solidFill>
                  <a:schemeClr val="bg2"/>
                </a:solidFill>
              </a:rPr>
            </a:br>
            <a:endParaRPr lang="pt-BR" sz="2000" cap="none" dirty="0">
              <a:solidFill>
                <a:schemeClr val="bg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1761" y="285060"/>
            <a:ext cx="1889885" cy="1167201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8615494" y="132126"/>
            <a:ext cx="0" cy="2099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23" y="347361"/>
            <a:ext cx="1219200" cy="11049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826" y="2414667"/>
            <a:ext cx="2716356" cy="69701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26" y="3111682"/>
            <a:ext cx="5278557" cy="3638947"/>
          </a:xfrm>
          <a:prstGeom prst="rect">
            <a:avLst/>
          </a:prstGeom>
        </p:spPr>
      </p:pic>
      <p:sp>
        <p:nvSpPr>
          <p:cNvPr id="17" name="正方形/長方形 77"/>
          <p:cNvSpPr>
            <a:spLocks noChangeArrowheads="1"/>
          </p:cNvSpPr>
          <p:nvPr/>
        </p:nvSpPr>
        <p:spPr bwMode="auto">
          <a:xfrm>
            <a:off x="6072326" y="2600930"/>
            <a:ext cx="5918728" cy="41496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</a:pPr>
            <a:r>
              <a:rPr lang="pt-BR" altLang="pt-BR" b="1" dirty="0" smtClean="0">
                <a:latin typeface="+mj-lt"/>
                <a:cs typeface="Arial" panose="020B0604020202020204" pitchFamily="34" charset="0"/>
              </a:rPr>
              <a:t>＜</a:t>
            </a:r>
            <a:r>
              <a:rPr lang="pt-BR" altLang="pt-BR" b="1" dirty="0" err="1" smtClean="0">
                <a:latin typeface="+mj-lt"/>
                <a:cs typeface="Arial" panose="020B0604020202020204" pitchFamily="34" charset="0"/>
              </a:rPr>
              <a:t>Specifications</a:t>
            </a:r>
            <a:r>
              <a:rPr lang="pt-BR" altLang="pt-BR" b="1" dirty="0" smtClean="0">
                <a:latin typeface="+mj-lt"/>
                <a:cs typeface="Arial" panose="020B0604020202020204" pitchFamily="34" charset="0"/>
              </a:rPr>
              <a:t>＞</a:t>
            </a:r>
            <a:endParaRPr lang="pt-BR" altLang="pt-BR" b="1" dirty="0">
              <a:latin typeface="+mj-lt"/>
              <a:cs typeface="Arial" panose="020B0604020202020204" pitchFamily="34" charset="0"/>
            </a:endParaRPr>
          </a:p>
          <a:p>
            <a:pPr marL="285750" marR="0" lvl="0" indent="-28575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</a:pPr>
            <a:r>
              <a:rPr lang="pt-BR" altLang="pt-BR" dirty="0">
                <a:latin typeface="+mj-lt"/>
                <a:cs typeface="Arial" panose="020B0604020202020204" pitchFamily="34" charset="0"/>
              </a:rPr>
              <a:t>-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Maximum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 communication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distance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: 30m</a:t>
            </a:r>
          </a:p>
          <a:p>
            <a:pPr marL="285750" marR="0" lvl="0" indent="-28575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</a:pPr>
            <a:r>
              <a:rPr lang="pt-BR" altLang="pt-BR" dirty="0">
                <a:latin typeface="+mj-lt"/>
                <a:cs typeface="Arial" panose="020B0604020202020204" pitchFamily="34" charset="0"/>
              </a:rPr>
              <a:t>-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Maximum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depth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: </a:t>
            </a:r>
            <a:r>
              <a:rPr lang="pt-BR" altLang="pt-BR" dirty="0" smtClean="0">
                <a:latin typeface="+mj-lt"/>
                <a:cs typeface="Arial" panose="020B0604020202020204" pitchFamily="34" charset="0"/>
              </a:rPr>
              <a:t>150m</a:t>
            </a:r>
            <a:endParaRPr lang="pt-BR" altLang="pt-BR" dirty="0">
              <a:latin typeface="+mj-lt"/>
              <a:cs typeface="Arial" panose="020B0604020202020204" pitchFamily="34" charset="0"/>
            </a:endParaRPr>
          </a:p>
          <a:p>
            <a:pPr marL="285750" marR="0" lvl="0" indent="-28575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</a:pPr>
            <a:r>
              <a:rPr lang="pt-BR" altLang="pt-BR" dirty="0">
                <a:latin typeface="+mj-lt"/>
                <a:cs typeface="Arial" panose="020B0604020202020204" pitchFamily="34" charset="0"/>
              </a:rPr>
              <a:t>-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Lamp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Type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: 3W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super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 high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intensity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white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 LED x9</a:t>
            </a:r>
          </a:p>
          <a:p>
            <a:pPr marL="285750" marR="0" lvl="0" indent="-28575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</a:pPr>
            <a:r>
              <a:rPr lang="pt-BR" altLang="pt-BR" dirty="0">
                <a:latin typeface="+mj-lt"/>
                <a:cs typeface="Arial" panose="020B0604020202020204" pitchFamily="34" charset="0"/>
              </a:rPr>
              <a:t>- Light Output: 1,500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lumen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maximum</a:t>
            </a:r>
            <a:endParaRPr lang="pt-BR" altLang="pt-BR" dirty="0">
              <a:latin typeface="+mj-lt"/>
              <a:cs typeface="Arial" panose="020B0604020202020204" pitchFamily="34" charset="0"/>
            </a:endParaRPr>
          </a:p>
          <a:p>
            <a:pPr marL="285750" marR="0" lvl="0" indent="-28575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</a:pPr>
            <a:r>
              <a:rPr lang="pt-BR" altLang="pt-BR" dirty="0">
                <a:latin typeface="+mj-lt"/>
                <a:cs typeface="Arial" panose="020B0604020202020204" pitchFamily="34" charset="0"/>
              </a:rPr>
              <a:t>- Communication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channel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: 2ch</a:t>
            </a:r>
          </a:p>
          <a:p>
            <a:pPr marL="285750" marR="0" lvl="0" indent="-28575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</a:pPr>
            <a:r>
              <a:rPr lang="pt-BR" altLang="pt-BR" dirty="0">
                <a:latin typeface="+mj-lt"/>
                <a:cs typeface="Arial" panose="020B0604020202020204" pitchFamily="34" charset="0"/>
              </a:rPr>
              <a:t>-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Battery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Run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 Time: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About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 240 minutes</a:t>
            </a:r>
          </a:p>
          <a:p>
            <a:pPr marL="285750" marR="0" lvl="0" indent="-28575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</a:pPr>
            <a:r>
              <a:rPr lang="pt-BR" altLang="pt-BR" dirty="0">
                <a:latin typeface="+mj-lt"/>
                <a:cs typeface="Arial" panose="020B0604020202020204" pitchFamily="34" charset="0"/>
              </a:rPr>
              <a:t>-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Battery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 Charge Time: Max. 4 hours</a:t>
            </a:r>
          </a:p>
          <a:p>
            <a:pPr marL="285750" marR="0" lvl="0" indent="-28575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</a:pPr>
            <a:r>
              <a:rPr lang="pt-BR" altLang="pt-BR" dirty="0">
                <a:latin typeface="+mj-lt"/>
                <a:cs typeface="Arial" panose="020B0604020202020204" pitchFamily="34" charset="0"/>
              </a:rPr>
              <a:t>-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Applicable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Voltage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: 100 - </a:t>
            </a:r>
            <a:r>
              <a:rPr lang="pt-BR" altLang="pt-BR" dirty="0" smtClean="0">
                <a:latin typeface="+mj-lt"/>
                <a:cs typeface="Arial" panose="020B0604020202020204" pitchFamily="34" charset="0"/>
              </a:rPr>
              <a:t>240V</a:t>
            </a:r>
          </a:p>
          <a:p>
            <a:pPr marL="285750" marR="0" lvl="0" indent="-28575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</a:pPr>
            <a:r>
              <a:rPr lang="pt-BR" altLang="pt-BR" dirty="0" smtClean="0">
                <a:latin typeface="+mj-lt"/>
                <a:cs typeface="Arial" panose="020B0604020202020204" pitchFamily="34" charset="0"/>
              </a:rPr>
              <a:t>- Spectrum:	380nm ~ 780nm</a:t>
            </a:r>
            <a:endParaRPr lang="pt-BR" altLang="pt-BR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5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126"/>
            <a:ext cx="12192000" cy="210773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2800" b="1" cap="none" dirty="0" smtClean="0">
                <a:solidFill>
                  <a:schemeClr val="bg2"/>
                </a:solidFill>
              </a:rPr>
              <a:t>Go! TELECOM</a:t>
            </a:r>
            <a:br>
              <a:rPr lang="pt-BR" sz="2800" b="1" cap="none" dirty="0" smtClean="0">
                <a:solidFill>
                  <a:schemeClr val="bg2"/>
                </a:solidFill>
              </a:rPr>
            </a:br>
            <a:r>
              <a:rPr lang="en-US" sz="2000" cap="none" dirty="0" smtClean="0">
                <a:solidFill>
                  <a:schemeClr val="bg2"/>
                </a:solidFill>
              </a:rPr>
              <a:t>Underwater </a:t>
            </a:r>
            <a:r>
              <a:rPr lang="en-US" sz="2000" cap="none" dirty="0">
                <a:solidFill>
                  <a:schemeClr val="bg2"/>
                </a:solidFill>
              </a:rPr>
              <a:t>Visible Light Communications (UVLC</a:t>
            </a:r>
            <a:r>
              <a:rPr lang="en-US" sz="2000" cap="none" dirty="0" smtClean="0">
                <a:solidFill>
                  <a:schemeClr val="bg2"/>
                </a:solidFill>
              </a:rPr>
              <a:t>)</a:t>
            </a:r>
            <a:r>
              <a:rPr lang="en-US" sz="2000" cap="none" dirty="0">
                <a:solidFill>
                  <a:schemeClr val="bg2"/>
                </a:solidFill>
              </a:rPr>
              <a:t> &amp; LED Transmissions</a:t>
            </a:r>
            <a:r>
              <a:rPr lang="pt-BR" sz="2000" cap="none" dirty="0" smtClean="0">
                <a:solidFill>
                  <a:schemeClr val="bg2"/>
                </a:solidFill>
              </a:rPr>
              <a:t/>
            </a:r>
            <a:br>
              <a:rPr lang="pt-BR" sz="2000" cap="none" dirty="0" smtClean="0">
                <a:solidFill>
                  <a:schemeClr val="bg2"/>
                </a:solidFill>
              </a:rPr>
            </a:br>
            <a:endParaRPr lang="pt-BR" sz="2000" cap="none" dirty="0">
              <a:solidFill>
                <a:schemeClr val="bg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1761" y="285060"/>
            <a:ext cx="1889885" cy="1167201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8615494" y="132126"/>
            <a:ext cx="0" cy="2099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23" y="347361"/>
            <a:ext cx="1219200" cy="1104900"/>
          </a:xfrm>
          <a:prstGeom prst="rect">
            <a:avLst/>
          </a:prstGeom>
        </p:spPr>
      </p:pic>
      <p:sp>
        <p:nvSpPr>
          <p:cNvPr id="10" name="左矢印 6"/>
          <p:cNvSpPr/>
          <p:nvPr/>
        </p:nvSpPr>
        <p:spPr>
          <a:xfrm rot="452969">
            <a:off x="937018" y="4032297"/>
            <a:ext cx="6499913" cy="1979279"/>
          </a:xfrm>
          <a:prstGeom prst="leftArrow">
            <a:avLst>
              <a:gd name="adj1" fmla="val 70062"/>
              <a:gd name="adj2" fmla="val 40408"/>
            </a:avLst>
          </a:prstGeom>
          <a:gradFill flip="none" rotWithShape="1">
            <a:gsLst>
              <a:gs pos="0">
                <a:schemeClr val="bg1"/>
              </a:gs>
              <a:gs pos="53000">
                <a:srgbClr val="21D6E0"/>
              </a:gs>
              <a:gs pos="89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2"/>
          <p:cNvSpPr txBox="1"/>
          <p:nvPr/>
        </p:nvSpPr>
        <p:spPr>
          <a:xfrm>
            <a:off x="395536" y="1907540"/>
            <a:ext cx="590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 Underwater speech device utilizing the visible light of LED</a:t>
            </a:r>
            <a:endParaRPr kumimoji="1" lang="ja-JP" altLang="en-US" dirty="0"/>
          </a:p>
        </p:txBody>
      </p:sp>
      <p:pic>
        <p:nvPicPr>
          <p:cNvPr id="14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4425" y="2538116"/>
            <a:ext cx="5292080" cy="3969060"/>
          </a:xfrm>
          <a:prstGeom prst="rect">
            <a:avLst/>
          </a:prstGeom>
        </p:spPr>
      </p:pic>
      <p:sp>
        <p:nvSpPr>
          <p:cNvPr id="15" name="テキスト ボックス 5"/>
          <p:cNvSpPr txBox="1"/>
          <p:nvPr/>
        </p:nvSpPr>
        <p:spPr>
          <a:xfrm>
            <a:off x="713836" y="4440185"/>
            <a:ext cx="59225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Modulating the voice signal on the light of white LED</a:t>
            </a:r>
          </a:p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Luminous Intensity of 1500 Lumen</a:t>
            </a:r>
          </a:p>
          <a:p>
            <a:r>
              <a:rPr kumimoji="1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Communications Distance around 30m</a:t>
            </a:r>
          </a:p>
          <a:p>
            <a:r>
              <a:rPr kumimoji="1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Duration around 4 hours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左矢印 29"/>
          <p:cNvSpPr/>
          <p:nvPr/>
        </p:nvSpPr>
        <p:spPr>
          <a:xfrm rot="523045" flipH="1">
            <a:off x="1593112" y="2648670"/>
            <a:ext cx="5511044" cy="1527439"/>
          </a:xfrm>
          <a:prstGeom prst="leftArrow">
            <a:avLst>
              <a:gd name="adj1" fmla="val 53674"/>
              <a:gd name="adj2" fmla="val 69188"/>
            </a:avLst>
          </a:prstGeom>
          <a:gradFill flip="none" rotWithShape="1">
            <a:gsLst>
              <a:gs pos="0">
                <a:schemeClr val="bg1"/>
              </a:gs>
              <a:gs pos="53000">
                <a:srgbClr val="21D6E0"/>
              </a:gs>
              <a:gs pos="89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30"/>
          <p:cNvSpPr txBox="1"/>
          <p:nvPr/>
        </p:nvSpPr>
        <p:spPr>
          <a:xfrm>
            <a:off x="396224" y="2903207"/>
            <a:ext cx="7581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Catch the signal at the receiving part and produce the voice </a:t>
            </a:r>
          </a:p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from the buddy on the speaker</a:t>
            </a:r>
          </a:p>
        </p:txBody>
      </p:sp>
    </p:spTree>
    <p:extLst>
      <p:ext uri="{BB962C8B-B14F-4D97-AF65-F5344CB8AC3E}">
        <p14:creationId xmlns:p14="http://schemas.microsoft.com/office/powerpoint/2010/main" xmlns="" val="36168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126"/>
            <a:ext cx="12192000" cy="210773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2800" b="1" cap="none" dirty="0" smtClean="0">
                <a:solidFill>
                  <a:schemeClr val="bg2"/>
                </a:solidFill>
              </a:rPr>
              <a:t>Go! TELECOM</a:t>
            </a:r>
            <a:br>
              <a:rPr lang="pt-BR" sz="2800" b="1" cap="none" dirty="0" smtClean="0">
                <a:solidFill>
                  <a:schemeClr val="bg2"/>
                </a:solidFill>
              </a:rPr>
            </a:br>
            <a:r>
              <a:rPr lang="en-US" sz="2000" cap="none" dirty="0" smtClean="0">
                <a:solidFill>
                  <a:schemeClr val="bg2"/>
                </a:solidFill>
              </a:rPr>
              <a:t>Underwater </a:t>
            </a:r>
            <a:r>
              <a:rPr lang="en-US" sz="2000" cap="none" dirty="0">
                <a:solidFill>
                  <a:schemeClr val="bg2"/>
                </a:solidFill>
              </a:rPr>
              <a:t>Visible Light Communications (UVLC</a:t>
            </a:r>
            <a:r>
              <a:rPr lang="en-US" sz="2000" cap="none" dirty="0" smtClean="0">
                <a:solidFill>
                  <a:schemeClr val="bg2"/>
                </a:solidFill>
              </a:rPr>
              <a:t>)</a:t>
            </a:r>
            <a:r>
              <a:rPr lang="en-US" sz="2000" cap="none" dirty="0">
                <a:solidFill>
                  <a:schemeClr val="bg2"/>
                </a:solidFill>
              </a:rPr>
              <a:t> &amp; LED Transmissions</a:t>
            </a:r>
            <a:r>
              <a:rPr lang="pt-BR" sz="2000" cap="none" dirty="0" smtClean="0">
                <a:solidFill>
                  <a:schemeClr val="bg2"/>
                </a:solidFill>
              </a:rPr>
              <a:t/>
            </a:r>
            <a:br>
              <a:rPr lang="pt-BR" sz="2000" cap="none" dirty="0" smtClean="0">
                <a:solidFill>
                  <a:schemeClr val="bg2"/>
                </a:solidFill>
              </a:rPr>
            </a:br>
            <a:endParaRPr lang="pt-BR" sz="2000" cap="none" dirty="0">
              <a:solidFill>
                <a:schemeClr val="bg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1761" y="285060"/>
            <a:ext cx="1889885" cy="1167201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8615494" y="132126"/>
            <a:ext cx="0" cy="2099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23" y="347361"/>
            <a:ext cx="1219200" cy="1104900"/>
          </a:xfrm>
          <a:prstGeom prst="rect">
            <a:avLst/>
          </a:prstGeom>
        </p:spPr>
      </p:pic>
      <p:sp>
        <p:nvSpPr>
          <p:cNvPr id="12" name="テキスト ボックス 2"/>
          <p:cNvSpPr txBox="1"/>
          <p:nvPr/>
        </p:nvSpPr>
        <p:spPr>
          <a:xfrm>
            <a:off x="395536" y="1907540"/>
            <a:ext cx="590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 Underwater speech device utilizing the visible light of LED</a:t>
            </a:r>
            <a:endParaRPr kumimoji="1" lang="ja-JP" altLang="en-US" dirty="0"/>
          </a:p>
        </p:txBody>
      </p:sp>
      <p:pic>
        <p:nvPicPr>
          <p:cNvPr id="14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4425" y="2538116"/>
            <a:ext cx="5292080" cy="39690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588" y="3252433"/>
            <a:ext cx="3809611" cy="1376639"/>
          </a:xfrm>
          <a:prstGeom prst="rect">
            <a:avLst/>
          </a:prstGeom>
        </p:spPr>
      </p:pic>
      <p:sp>
        <p:nvSpPr>
          <p:cNvPr id="18" name="テキスト ボックス 18"/>
          <p:cNvSpPr txBox="1"/>
          <p:nvPr/>
        </p:nvSpPr>
        <p:spPr>
          <a:xfrm>
            <a:off x="395536" y="4759694"/>
            <a:ext cx="682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Example for binary frequency-shift keying.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547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126"/>
            <a:ext cx="12192000" cy="210773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2800" b="1" cap="none" dirty="0" smtClean="0">
                <a:solidFill>
                  <a:schemeClr val="bg2"/>
                </a:solidFill>
              </a:rPr>
              <a:t>Go! TELECOM</a:t>
            </a:r>
            <a:br>
              <a:rPr lang="pt-BR" sz="2800" b="1" cap="none" dirty="0" smtClean="0">
                <a:solidFill>
                  <a:schemeClr val="bg2"/>
                </a:solidFill>
              </a:rPr>
            </a:br>
            <a:r>
              <a:rPr lang="en-US" sz="2000" cap="none" dirty="0" smtClean="0">
                <a:solidFill>
                  <a:schemeClr val="bg2"/>
                </a:solidFill>
              </a:rPr>
              <a:t>Underwater </a:t>
            </a:r>
            <a:r>
              <a:rPr lang="en-US" sz="2000" cap="none" dirty="0">
                <a:solidFill>
                  <a:schemeClr val="bg2"/>
                </a:solidFill>
              </a:rPr>
              <a:t>Visible Light Communications (UVLC</a:t>
            </a:r>
            <a:r>
              <a:rPr lang="en-US" sz="2000" cap="none" dirty="0" smtClean="0">
                <a:solidFill>
                  <a:schemeClr val="bg2"/>
                </a:solidFill>
              </a:rPr>
              <a:t>)</a:t>
            </a:r>
            <a:r>
              <a:rPr lang="en-US" sz="2000" cap="none" dirty="0">
                <a:solidFill>
                  <a:schemeClr val="bg2"/>
                </a:solidFill>
              </a:rPr>
              <a:t> &amp; LED Transmissions</a:t>
            </a:r>
            <a:r>
              <a:rPr lang="pt-BR" sz="2000" cap="none" dirty="0" smtClean="0">
                <a:solidFill>
                  <a:schemeClr val="bg2"/>
                </a:solidFill>
              </a:rPr>
              <a:t/>
            </a:r>
            <a:br>
              <a:rPr lang="pt-BR" sz="2000" cap="none" dirty="0" smtClean="0">
                <a:solidFill>
                  <a:schemeClr val="bg2"/>
                </a:solidFill>
              </a:rPr>
            </a:br>
            <a:endParaRPr lang="pt-BR" sz="2000" cap="none" dirty="0">
              <a:solidFill>
                <a:schemeClr val="bg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1761" y="285060"/>
            <a:ext cx="1889885" cy="1167201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8615494" y="132126"/>
            <a:ext cx="0" cy="2099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23" y="347361"/>
            <a:ext cx="1219200" cy="1104900"/>
          </a:xfrm>
          <a:prstGeom prst="rect">
            <a:avLst/>
          </a:prstGeom>
        </p:spPr>
      </p:pic>
      <p:sp>
        <p:nvSpPr>
          <p:cNvPr id="12" name="テキスト ボックス 2"/>
          <p:cNvSpPr txBox="1"/>
          <p:nvPr/>
        </p:nvSpPr>
        <p:spPr>
          <a:xfrm>
            <a:off x="395536" y="1907540"/>
            <a:ext cx="590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 Underwater speech device utilizing the visible light of LED</a:t>
            </a:r>
            <a:endParaRPr kumimoji="1" lang="ja-JP" altLang="en-US" dirty="0"/>
          </a:p>
        </p:txBody>
      </p:sp>
      <p:pic>
        <p:nvPicPr>
          <p:cNvPr id="14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4425" y="2538116"/>
            <a:ext cx="5292080" cy="396906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3201048"/>
            <a:ext cx="59150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30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768</TotalTime>
  <Words>409</Words>
  <Application>Microsoft Office PowerPoint</Application>
  <PresentationFormat>Personalizar</PresentationFormat>
  <Paragraphs>99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Fatia</vt:lpstr>
      <vt:lpstr>Go! TELECOM Underwater Visible Light Communications (UVLC) &amp; LED Transmissions </vt:lpstr>
      <vt:lpstr>Go! TELECOM Underwater Visible Light Communications (UVLC) &amp; LED Transmissions </vt:lpstr>
      <vt:lpstr>Go! TELECOM Underwater Visible Light Communications (UVLC) &amp; LED Transmissions </vt:lpstr>
      <vt:lpstr>Go! TELECOM Underwater Visible Light Communications (UVLC) &amp; LED Transmissions </vt:lpstr>
      <vt:lpstr>Go! TELECOM Underwater Visible Light Communications (UVLC) &amp; LED Transmissions </vt:lpstr>
      <vt:lpstr>Go! TELECOM Underwater Visible Light Communications (UVLC) &amp; LED Transmissions </vt:lpstr>
      <vt:lpstr>Go! TELECOM Underwater Visible Light Communications (UVLC) &amp; LED Transmissions </vt:lpstr>
      <vt:lpstr>Go! TELECOM Underwater Visible Light Communications (UVLC) &amp; LED Transmissions </vt:lpstr>
      <vt:lpstr>Go! TELECOM Underwater Visible Light Communications (UVLC) &amp; LED Transmissions </vt:lpstr>
      <vt:lpstr>Go! TELECOM Underwater Visible Light Communications (UVLC) &amp; LED Transmissions </vt:lpstr>
      <vt:lpstr>Go! TELECOM Underwater Visible Light Communications (UVLC) &amp; LED Transmissions </vt:lpstr>
      <vt:lpstr>Go! TELECOM Underwater Visible Light Communications (UVLC) &amp; LED Transmissions </vt:lpstr>
      <vt:lpstr>Go! TELECOM Underwater Visible Light Communications (UVLC) &amp; LED Transmissions </vt:lpstr>
      <vt:lpstr>Go! TELECOM Underwater Visible Light Communications (UVLC) &amp; LED Transmissions </vt:lpstr>
      <vt:lpstr>Go! TELECOM Underwater Visible Light Communications (UVLC) &amp; LED Transmissions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Prefeitura Municipal de Duque de Caxias DTI – Departamento de Tecnologia da Informação BNDES – Banco Nacional de Desenvolvimento Econômico e Social PMAT 1</dc:title>
  <dc:creator>Fabricio Soares</dc:creator>
  <cp:lastModifiedBy>usuario</cp:lastModifiedBy>
  <cp:revision>89</cp:revision>
  <dcterms:created xsi:type="dcterms:W3CDTF">2014-01-15T02:01:37Z</dcterms:created>
  <dcterms:modified xsi:type="dcterms:W3CDTF">2014-11-28T13:55:06Z</dcterms:modified>
</cp:coreProperties>
</file>