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511" r:id="rId2"/>
    <p:sldId id="510" r:id="rId3"/>
    <p:sldId id="514" r:id="rId4"/>
    <p:sldId id="512" r:id="rId5"/>
    <p:sldId id="515" r:id="rId6"/>
    <p:sldId id="516" r:id="rId7"/>
    <p:sldId id="513" r:id="rId8"/>
    <p:sldId id="517" r:id="rId9"/>
    <p:sldId id="518" r:id="rId10"/>
  </p:sldIdLst>
  <p:sldSz cx="9144000" cy="6858000" type="screen4x3"/>
  <p:notesSz cx="6645275" cy="9775825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6600"/>
    <a:srgbClr val="CC00CC"/>
    <a:srgbClr val="FFED01"/>
    <a:srgbClr val="F1E60F"/>
    <a:srgbClr val="FFCC00"/>
    <a:srgbClr val="E2C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8" autoAdjust="0"/>
    <p:restoredTop sz="98031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274" y="-180"/>
      </p:cViewPr>
      <p:guideLst>
        <p:guide orient="horz" pos="3081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7300" y="0"/>
            <a:ext cx="28813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7300" y="9251950"/>
            <a:ext cx="2881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fld id="{A2BF97EA-7888-4DA1-83B8-6AF503C286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36600"/>
            <a:ext cx="4883150" cy="3662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3963" y="9285288"/>
            <a:ext cx="287972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0C76EA-2F53-44AE-9494-8A0CB9A1B6AE}" type="slidenum">
              <a:rPr lang="pt-BR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4"/>
          <p:cNvCxnSpPr>
            <a:cxnSpLocks noChangeShapeType="1"/>
          </p:cNvCxnSpPr>
          <p:nvPr userDrawn="1"/>
        </p:nvCxnSpPr>
        <p:spPr bwMode="auto">
          <a:xfrm>
            <a:off x="0" y="642938"/>
            <a:ext cx="914400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</p:sldLayoutIdLst>
  <p:transition spd="med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9"/>
          <p:cNvSpPr>
            <a:spLocks noChangeArrowheads="1"/>
          </p:cNvSpPr>
          <p:nvPr/>
        </p:nvSpPr>
        <p:spPr bwMode="auto">
          <a:xfrm flipV="1">
            <a:off x="0" y="6165850"/>
            <a:ext cx="9144000" cy="692150"/>
          </a:xfrm>
          <a:prstGeom prst="rect">
            <a:avLst/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70613"/>
            <a:ext cx="9144000" cy="67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pt-BR" sz="1800" i="1" u="none" dirty="0">
                <a:latin typeface="Arial" charset="0"/>
              </a:rPr>
              <a:t>Mauro Vieira de Lima</a:t>
            </a:r>
          </a:p>
          <a:p>
            <a:r>
              <a:rPr lang="pt-BR" sz="1800" u="none" dirty="0" smtClean="0"/>
              <a:t>Novembro</a:t>
            </a:r>
            <a:r>
              <a:rPr lang="pt-BR" sz="1800" u="none" dirty="0" smtClean="0"/>
              <a:t> </a:t>
            </a:r>
            <a:r>
              <a:rPr lang="pt-BR" sz="1800" u="none" dirty="0" smtClean="0"/>
              <a:t>2014</a:t>
            </a:r>
            <a:endParaRPr lang="pt-BR" sz="1800" u="none" dirty="0"/>
          </a:p>
        </p:txBody>
      </p:sp>
      <p:sp>
        <p:nvSpPr>
          <p:cNvPr id="3076" name="Rectangle 53"/>
          <p:cNvSpPr>
            <a:spLocks noChangeArrowheads="1"/>
          </p:cNvSpPr>
          <p:nvPr/>
        </p:nvSpPr>
        <p:spPr bwMode="auto">
          <a:xfrm>
            <a:off x="34925" y="2854107"/>
            <a:ext cx="90566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pt-BR" u="none" dirty="0" err="1" smtClean="0">
                <a:solidFill>
                  <a:srgbClr val="000066"/>
                </a:solidFill>
                <a:latin typeface="Arial" charset="0"/>
              </a:rPr>
              <a:t>eLoran</a:t>
            </a:r>
            <a:r>
              <a:rPr lang="pt-BR" u="none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t-BR" u="none" dirty="0" err="1" smtClean="0">
                <a:solidFill>
                  <a:srgbClr val="000066"/>
                </a:solidFill>
                <a:latin typeface="Arial" charset="0"/>
              </a:rPr>
              <a:t>and</a:t>
            </a:r>
            <a:r>
              <a:rPr lang="pt-BR" u="none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t-BR" u="none" dirty="0" err="1" smtClean="0">
                <a:solidFill>
                  <a:srgbClr val="000066"/>
                </a:solidFill>
                <a:latin typeface="Arial" charset="0"/>
              </a:rPr>
              <a:t>eDLoran</a:t>
            </a:r>
            <a:endParaRPr lang="pt-BR" u="none" dirty="0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GPS 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414" y="714356"/>
            <a:ext cx="8677058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Desvantagens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GPS é um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posicionamento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navegação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 tempo (PTN)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controlado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militares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americanos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com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possibilidade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introdução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ruído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razões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militares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Serviço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espacial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pode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sofrer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queda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ejeções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massa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coronal (CME) do sol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Sem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recepção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dentro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construções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Brasil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fenômeno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cintilação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ionosférica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causa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perda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sinal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Alto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custo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implementação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1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satélite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≈ US 100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milhões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(24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satélites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/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Nações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desenvolvidas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buscam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backup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sem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vulnerabilidades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espacial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677058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Enhanced Loran is an internationally-standardized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positioning, navigation, and timing (PNT)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service for use by many modes of transport and in other applications.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is the latest in the long-standing and proven series of low-frequency, 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ng-</a:t>
            </a:r>
            <a:r>
              <a:rPr lang="en-US" sz="20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</a:t>
            </a: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nge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avigation (LORAN) systems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meets the accuracy, availability, integrity, and continuity performance requirements for aviation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approaches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, maritime harbor entrance and approach maneuvers, land-mobile vehicle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navigation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location-based services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 precise source of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time and frequency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for applications such as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telecommunications.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independent, dissimilar,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complement to Global Navigation Satellite Systems (GNSS)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 It allows GNSS users to retain the safety, security, and economic benefits of GNSS, even when their satellite services are disrupted.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98525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is a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terrestrial low-frequency (100 kHz) system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organized as chains, each consisting of a master station with two or more secondary stations.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Each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station broadcasts in a strict time format series of 8 or 9 pulses of approximately 250 µs.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effective radiated power is in the range of 100 to 1,000 kW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, depending on the required working range. These high powers are required by the high levels of atmospheric noise in the 100 kHz frequency band.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Radiating such high-power pulses requires large vertical transmitting 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antenna 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about 200 meters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height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07" y="4961726"/>
            <a:ext cx="4732020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821074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Error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Sources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The total position error of Loran depends on the accuracy in time of the high-power generated Loran pulses feeding the antenna, the stability of the physical phase center of the Loran transmitter antenna, stability of the tuning of the antenna circuit,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accuracy of the measured additional secondary phase factor stored in the Additional Secondary Factor (ASF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database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, and the quality of the Loran receiver.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ASF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 the additional delay 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when Loran signals propagate over land with a varying </a:t>
            </a:r>
            <a:r>
              <a:rPr lang="en-US" sz="2000" u="none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conductivity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ASF Data. The net travel time of the Loran signal from the transmitter to the receiver antenna is the sum of the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propagation through the atmosphere (primary factor or PF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), some extra delay due to traveling over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seawater (secondary factor or SF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), and finally ASF. The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PF and SF are calculated from models, while the ASF must be measured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eDLoran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82107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Enhanced Differential Loran</a:t>
            </a: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technique strongly resembles the technique of Differential GPS where the correction data are sent through LF-radio beacon stations to the user </a:t>
            </a:r>
            <a:r>
              <a:rPr lang="en-US" sz="20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receiver.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815" y="1844824"/>
            <a:ext cx="6524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eDLoran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9852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772816"/>
            <a:ext cx="70008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714356"/>
            <a:ext cx="8712968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The Loran configuration in the test area of </a:t>
            </a:r>
            <a:r>
              <a:rPr lang="en-US" sz="18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Europort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in Figure shows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the test area of enhanced Differential Loran (</a:t>
            </a:r>
            <a:r>
              <a:rPr lang="en-US" sz="18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eDLoran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). The Loran stations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of 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Lessay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(France),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Sylt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(Germany) and of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Anthorn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(UK)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were throughout used</a:t>
            </a:r>
            <a:endParaRPr lang="en-US" sz="18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4287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20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eDLoran</a:t>
            </a:r>
            <a:endParaRPr lang="pt-BR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9852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714356"/>
            <a:ext cx="871296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 track is based on raw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eLoran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data without any corrections.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transparent blue line is made by GPS-RTK and is widened to 10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metres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giving the required ± 5 </a:t>
            </a:r>
            <a:r>
              <a:rPr lang="en-US" sz="18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metre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limits of </a:t>
            </a:r>
            <a:r>
              <a:rPr lang="en-US" sz="18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eDLoran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. The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white line is output from the </a:t>
            </a:r>
            <a:r>
              <a:rPr lang="en-US" sz="1800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eDLoran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receiver 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which stays within the borders of the 10 </a:t>
            </a:r>
            <a:r>
              <a:rPr lang="en-US" sz="1800" u="none" dirty="0" err="1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metre</a:t>
            </a:r>
            <a:r>
              <a:rPr lang="en-US" sz="1800" u="none" dirty="0" smtClean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wide transparent blue line</a:t>
            </a:r>
            <a:endParaRPr lang="en-US" sz="18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39627"/>
            <a:ext cx="6648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714356"/>
            <a:ext cx="89852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2000" u="none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2708920"/>
            <a:ext cx="871296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u="none" dirty="0" smtClean="0">
                <a:solidFill>
                  <a:srgbClr val="000066"/>
                </a:solidFill>
                <a:latin typeface="Arial" charset="0"/>
              </a:rPr>
              <a:t>Obrigado</a:t>
            </a:r>
          </a:p>
          <a:p>
            <a:endParaRPr lang="en-US" u="none" dirty="0" smtClean="0">
              <a:solidFill>
                <a:srgbClr val="000066"/>
              </a:solidFill>
              <a:latin typeface="Arial" charset="0"/>
            </a:endParaRPr>
          </a:p>
          <a:p>
            <a:r>
              <a:rPr lang="en-US" u="none" dirty="0" smtClean="0">
                <a:solidFill>
                  <a:srgbClr val="000066"/>
                </a:solidFill>
                <a:latin typeface="Arial" charset="0"/>
              </a:rPr>
              <a:t>Mauro Lima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PRESI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eloPRESI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modeloPRESI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PRESI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PRESI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C:\Publico\modeloPRESI.ppt</Template>
  <TotalTime>31939</TotalTime>
  <Words>632</Words>
  <Application>Microsoft Office PowerPoint</Application>
  <PresentationFormat>Apresentação na tela (4:3)</PresentationFormat>
  <Paragraphs>62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modeloPRESI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INMETRO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ANDREA ALMEIDA</dc:creator>
  <cp:lastModifiedBy>user</cp:lastModifiedBy>
  <cp:revision>3720</cp:revision>
  <cp:lastPrinted>2007-03-29T20:16:13Z</cp:lastPrinted>
  <dcterms:created xsi:type="dcterms:W3CDTF">1998-11-18T12:28:16Z</dcterms:created>
  <dcterms:modified xsi:type="dcterms:W3CDTF">2014-11-28T01:41:40Z</dcterms:modified>
</cp:coreProperties>
</file>